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346" r:id="rId3"/>
    <p:sldId id="347" r:id="rId4"/>
    <p:sldId id="348" r:id="rId5"/>
    <p:sldId id="349" r:id="rId6"/>
    <p:sldId id="350" r:id="rId7"/>
    <p:sldId id="351" r:id="rId8"/>
    <p:sldId id="353" r:id="rId9"/>
    <p:sldId id="354" r:id="rId10"/>
    <p:sldId id="356" r:id="rId11"/>
    <p:sldId id="355" r:id="rId12"/>
    <p:sldId id="357" r:id="rId13"/>
    <p:sldId id="358" r:id="rId14"/>
    <p:sldId id="359" r:id="rId15"/>
    <p:sldId id="360" r:id="rId16"/>
    <p:sldId id="361" r:id="rId17"/>
    <p:sldId id="362" r:id="rId18"/>
    <p:sldId id="363" r:id="rId19"/>
    <p:sldId id="364" r:id="rId20"/>
    <p:sldId id="365" r:id="rId21"/>
    <p:sldId id="366" r:id="rId22"/>
    <p:sldId id="368" r:id="rId23"/>
    <p:sldId id="367" r:id="rId24"/>
    <p:sldId id="342" r:id="rId25"/>
    <p:sldId id="299"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r" defTabSz="914400" rtl="1" eaLnBrk="1" latinLnBrk="0" hangingPunct="1">
      <a:defRPr kern="1200">
        <a:solidFill>
          <a:schemeClr val="tx1"/>
        </a:solidFill>
        <a:latin typeface="Arial" panose="020B0604020202020204" pitchFamily="34" charset="0"/>
        <a:ea typeface="+mn-ea"/>
        <a:cs typeface="+mn-cs"/>
      </a:defRPr>
    </a:lvl6pPr>
    <a:lvl7pPr marL="2743200" algn="r" defTabSz="914400" rtl="1" eaLnBrk="1" latinLnBrk="0" hangingPunct="1">
      <a:defRPr kern="1200">
        <a:solidFill>
          <a:schemeClr val="tx1"/>
        </a:solidFill>
        <a:latin typeface="Arial" panose="020B0604020202020204" pitchFamily="34" charset="0"/>
        <a:ea typeface="+mn-ea"/>
        <a:cs typeface="+mn-cs"/>
      </a:defRPr>
    </a:lvl7pPr>
    <a:lvl8pPr marL="3200400" algn="r" defTabSz="914400" rtl="1" eaLnBrk="1" latinLnBrk="0" hangingPunct="1">
      <a:defRPr kern="1200">
        <a:solidFill>
          <a:schemeClr val="tx1"/>
        </a:solidFill>
        <a:latin typeface="Arial" panose="020B0604020202020204" pitchFamily="34" charset="0"/>
        <a:ea typeface="+mn-ea"/>
        <a:cs typeface="+mn-cs"/>
      </a:defRPr>
    </a:lvl8pPr>
    <a:lvl9pPr marL="3657600" algn="r" defTabSz="914400" rtl="1"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a:srgbClr val="EDDFE6"/>
    <a:srgbClr val="FEC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نمط فاتح 3 - تميي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بلا نمط، بلا شبكة">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660B408-B3CF-4A94-85FC-2B1E0A45F4A2}" styleName="نمط داكن 2 - تمييز 1/تميي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7292A2E-F333-43FB-9621-5CBBE7FDCDCB}" styleName="نمط فاتح 2 - تميي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نمط فاتح 2 - تمييز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نمط فاتح 2 - تمييز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نمط فاتح 2 - تميي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نمط فاتح 2 - تميي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النمط الفاتح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نمط متوسط 1 - تميي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7853C-536D-4A76-A0AE-DD22124D55A5}" styleName="نمط ذو نسُق 1 - تميي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نمط ذو نسُق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نمط ذو نسُق 1 - تميي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نمط ذو نسُق 1 - تميي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C4B1156A-380E-4F78-BDF5-A606A8083BF9}" styleName="نمط متوسط 4 - تميي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نمط متوسط 4 - تميي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269D01E-BC32-4049-B463-5C60D7B0CCD2}" styleName="نمط ذو نسُق 2 - تمييز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نمط فاتح 1 - تمييز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نمط فاتح 3 - تميي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نمط فاتح 3 - تميي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DBED569-4797-4DF1-A0F4-6AAB3CD982D8}" styleName="نمط فاتح 3 - تميي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FECB4D8-DB02-4DC6-A0A2-4F2EBAE1DC90}" styleName="نمط متوسط 1 - تميي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6" autoAdjust="0"/>
    <p:restoredTop sz="94384" autoAdjust="0"/>
  </p:normalViewPr>
  <p:slideViewPr>
    <p:cSldViewPr>
      <p:cViewPr varScale="1">
        <p:scale>
          <a:sx n="66" d="100"/>
          <a:sy n="66" d="100"/>
        </p:scale>
        <p:origin x="11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928996ED-3251-482C-BB30-50BE3774F921}" type="datetimeFigureOut">
              <a:rPr lang="en-US"/>
              <a:pPr>
                <a:defRPr/>
              </a:pPr>
              <a:t>11/10/2018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3220A70D-2079-4473-9C20-5270C1B7D920}" type="slidenum">
              <a:rPr lang="en-US" altLang="ar-IQ"/>
              <a:pPr/>
              <a:t>‹#›</a:t>
            </a:fld>
            <a:endParaRPr lang="en-US" altLang="ar-IQ"/>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10"/>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1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7" name="Freeform 18"/>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9"/>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Straight Connector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692BFE88-B46F-4A33-B9FF-04CBA4E9FC7F}" type="datetimeFigureOut">
              <a:rPr lang="en-US"/>
              <a:pPr>
                <a:defRPr/>
              </a:pPr>
              <a:t>11/10/2018</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lstStyle>
          <a:p>
            <a:fld id="{C0EEC077-26C6-44EB-8E69-4098BAA22481}" type="slidenum">
              <a:rPr lang="en-US" altLang="ar-IQ"/>
              <a:pPr/>
              <a:t>‹#›</a:t>
            </a:fld>
            <a:endParaRPr lang="en-US" altLang="ar-IQ"/>
          </a:p>
        </p:txBody>
      </p:sp>
    </p:spTree>
    <p:extLst>
      <p:ext uri="{BB962C8B-B14F-4D97-AF65-F5344CB8AC3E}">
        <p14:creationId xmlns:p14="http://schemas.microsoft.com/office/powerpoint/2010/main" val="3266774237"/>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E3E7F1B-78BF-43CF-9328-70A74CF2F4A0}" type="datetimeFigureOut">
              <a:rPr lang="en-US"/>
              <a:pPr>
                <a:defRPr/>
              </a:pPr>
              <a:t>11/10/2018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DCAF3FD9-B297-43CD-A8AF-16E01657FD6A}" type="slidenum">
              <a:rPr lang="en-US" altLang="ar-IQ"/>
              <a:pPr/>
              <a:t>‹#›</a:t>
            </a:fld>
            <a:endParaRPr lang="en-US" altLang="ar-IQ"/>
          </a:p>
        </p:txBody>
      </p:sp>
    </p:spTree>
    <p:extLst>
      <p:ext uri="{BB962C8B-B14F-4D97-AF65-F5344CB8AC3E}">
        <p14:creationId xmlns:p14="http://schemas.microsoft.com/office/powerpoint/2010/main" val="3392698744"/>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F6E9E59-E613-4370-ABA1-E3790047A9C4}" type="datetimeFigureOut">
              <a:rPr lang="en-US"/>
              <a:pPr>
                <a:defRPr/>
              </a:pPr>
              <a:t>11/10/2018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AB6FD1A9-C7F7-485E-8860-A161E8996CA7}" type="slidenum">
              <a:rPr lang="en-US" altLang="ar-IQ"/>
              <a:pPr/>
              <a:t>‹#›</a:t>
            </a:fld>
            <a:endParaRPr lang="en-US" altLang="ar-IQ"/>
          </a:p>
        </p:txBody>
      </p:sp>
    </p:spTree>
    <p:extLst>
      <p:ext uri="{BB962C8B-B14F-4D97-AF65-F5344CB8AC3E}">
        <p14:creationId xmlns:p14="http://schemas.microsoft.com/office/powerpoint/2010/main" val="3529516981"/>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122C74AF-3FDB-45C7-9706-3D9C7FAD397C}" type="datetimeFigureOut">
              <a:rPr lang="en-US"/>
              <a:pPr>
                <a:defRPr/>
              </a:pPr>
              <a:t>11/10/2018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FCDEA1E7-D8BB-4B31-B9A8-9EF6A80897E5}" type="slidenum">
              <a:rPr lang="en-US" altLang="ar-IQ"/>
              <a:pPr/>
              <a:t>‹#›</a:t>
            </a:fld>
            <a:endParaRPr lang="en-US" altLang="ar-IQ"/>
          </a:p>
        </p:txBody>
      </p:sp>
    </p:spTree>
    <p:extLst>
      <p:ext uri="{BB962C8B-B14F-4D97-AF65-F5344CB8AC3E}">
        <p14:creationId xmlns:p14="http://schemas.microsoft.com/office/powerpoint/2010/main" val="1923809784"/>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10"/>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5" name="Chevron 15"/>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10CA37DF-EBFE-41D7-83D0-9059FDEA7CB7}" type="datetimeFigureOut">
              <a:rPr lang="en-US"/>
              <a:pPr>
                <a:defRPr/>
              </a:pPr>
              <a:t>11/10/2018</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0BFEE821-F98D-4E6A-B32E-AA4EDAD599D4}" type="slidenum">
              <a:rPr lang="en-US" altLang="ar-IQ"/>
              <a:pPr/>
              <a:t>‹#›</a:t>
            </a:fld>
            <a:endParaRPr lang="en-US" altLang="ar-IQ"/>
          </a:p>
        </p:txBody>
      </p:sp>
    </p:spTree>
    <p:extLst>
      <p:ext uri="{BB962C8B-B14F-4D97-AF65-F5344CB8AC3E}">
        <p14:creationId xmlns:p14="http://schemas.microsoft.com/office/powerpoint/2010/main" val="3749805587"/>
      </p:ext>
    </p:extLst>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lstStyle>
          <a:p>
            <a:pPr>
              <a:defRPr/>
            </a:pPr>
            <a:fld id="{D05E4CE6-F987-4042-BE9F-3C92D2AF29BE}" type="datetimeFigureOut">
              <a:rPr lang="en-US"/>
              <a:pPr>
                <a:defRPr/>
              </a:pPr>
              <a:t>11/10/2018</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D7282BA8-1558-45A7-8F67-44BB8F09ADDE}" type="slidenum">
              <a:rPr lang="en-US" altLang="ar-IQ"/>
              <a:pPr/>
              <a:t>‹#›</a:t>
            </a:fld>
            <a:endParaRPr lang="en-US" altLang="ar-IQ"/>
          </a:p>
        </p:txBody>
      </p:sp>
    </p:spTree>
    <p:extLst>
      <p:ext uri="{BB962C8B-B14F-4D97-AF65-F5344CB8AC3E}">
        <p14:creationId xmlns:p14="http://schemas.microsoft.com/office/powerpoint/2010/main" val="1212816902"/>
      </p:ext>
    </p:extLst>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3DADCDEC-4ACD-4CD4-9620-C159D2C3A306}" type="datetimeFigureOut">
              <a:rPr lang="en-US"/>
              <a:pPr>
                <a:defRPr/>
              </a:pPr>
              <a:t>11/10/2018</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9F3D71C6-B484-43A3-91A6-438C7663C290}" type="slidenum">
              <a:rPr lang="en-US" altLang="ar-IQ"/>
              <a:pPr/>
              <a:t>‹#›</a:t>
            </a:fld>
            <a:endParaRPr lang="en-US" altLang="ar-IQ"/>
          </a:p>
        </p:txBody>
      </p:sp>
    </p:spTree>
    <p:extLst>
      <p:ext uri="{BB962C8B-B14F-4D97-AF65-F5344CB8AC3E}">
        <p14:creationId xmlns:p14="http://schemas.microsoft.com/office/powerpoint/2010/main" val="1085548725"/>
      </p:ext>
    </p:extLst>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8681EF98-4FE6-4DD7-BC4B-103C2592D26A}" type="datetimeFigureOut">
              <a:rPr lang="en-US"/>
              <a:pPr>
                <a:defRPr/>
              </a:pPr>
              <a:t>11/10/2018</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23ACDEFB-E635-4B07-863D-847003692FCB}" type="slidenum">
              <a:rPr lang="en-US" altLang="ar-IQ"/>
              <a:pPr/>
              <a:t>‹#›</a:t>
            </a:fld>
            <a:endParaRPr lang="en-US" altLang="ar-IQ"/>
          </a:p>
        </p:txBody>
      </p:sp>
    </p:spTree>
    <p:extLst>
      <p:ext uri="{BB962C8B-B14F-4D97-AF65-F5344CB8AC3E}">
        <p14:creationId xmlns:p14="http://schemas.microsoft.com/office/powerpoint/2010/main" val="2074784947"/>
      </p:ext>
    </p:extLst>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3043F02-0A70-4E4D-837B-5ED5624D4858}" type="datetimeFigureOut">
              <a:rPr lang="en-US"/>
              <a:pPr>
                <a:defRPr/>
              </a:pPr>
              <a:t>11/10/2018</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63D72133-A420-4D91-8C13-C8F3C86F33BB}" type="slidenum">
              <a:rPr lang="en-US" altLang="ar-IQ"/>
              <a:pPr/>
              <a:t>‹#›</a:t>
            </a:fld>
            <a:endParaRPr lang="en-US" altLang="ar-IQ"/>
          </a:p>
        </p:txBody>
      </p:sp>
    </p:spTree>
    <p:extLst>
      <p:ext uri="{BB962C8B-B14F-4D97-AF65-F5344CB8AC3E}">
        <p14:creationId xmlns:p14="http://schemas.microsoft.com/office/powerpoint/2010/main" val="3782613701"/>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58BA35C7-75F7-4DF8-9FE1-9940F2FCC0F4}" type="datetimeFigureOut">
              <a:rPr lang="en-US"/>
              <a:pPr>
                <a:defRPr/>
              </a:pPr>
              <a:t>11/10/2018</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08DC8BFD-25D9-458F-9675-B186C27DD59D}" type="slidenum">
              <a:rPr lang="en-US" altLang="ar-IQ"/>
              <a:pPr/>
              <a:t>‹#›</a:t>
            </a:fld>
            <a:endParaRPr lang="en-US" altLang="ar-IQ"/>
          </a:p>
        </p:txBody>
      </p:sp>
    </p:spTree>
    <p:extLst>
      <p:ext uri="{BB962C8B-B14F-4D97-AF65-F5344CB8AC3E}">
        <p14:creationId xmlns:p14="http://schemas.microsoft.com/office/powerpoint/2010/main" val="2184203526"/>
      </p:ext>
    </p:extLst>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10"/>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Freeform 1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7" name="Right Triangle 1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9"/>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10" name="Chevron 20"/>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DF060733-1ACF-4C31-A517-47FAF481A036}" type="datetimeFigureOut">
              <a:rPr lang="en-US"/>
              <a:pPr>
                <a:defRPr/>
              </a:pPr>
              <a:t>11/10/2018</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fld id="{18172ACA-3E12-48DB-A911-14A3276D1438}" type="slidenum">
              <a:rPr lang="en-US" altLang="ar-IQ"/>
              <a:pPr/>
              <a:t>‹#›</a:t>
            </a:fld>
            <a:endParaRPr lang="en-US" altLang="ar-IQ"/>
          </a:p>
        </p:txBody>
      </p:sp>
    </p:spTree>
    <p:extLst>
      <p:ext uri="{BB962C8B-B14F-4D97-AF65-F5344CB8AC3E}">
        <p14:creationId xmlns:p14="http://schemas.microsoft.com/office/powerpoint/2010/main" val="1633180945"/>
      </p:ext>
    </p:extLst>
  </p:cSld>
  <p:clrMapOvr>
    <a:overrideClrMapping bg1="dk1" tx1="lt1" bg2="dk2" tx2="lt2" accent1="accent1" accent2="accent2" accent3="accent3" accent4="accent4" accent5="accent5" accent6="accent6" hlink="hlink" folHlink="folHlink"/>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smtClean="0"/>
              <a:t>Click to edit Master title style</a:t>
            </a:r>
            <a:endParaRPr lang="en-US"/>
          </a:p>
        </p:txBody>
      </p:sp>
      <p:sp>
        <p:nvSpPr>
          <p:cNvPr id="3081"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IQ" smtClean="0"/>
              <a:t>Click to edit Master text styles</a:t>
            </a:r>
          </a:p>
          <a:p>
            <a:pPr lvl="1"/>
            <a:r>
              <a:rPr lang="en-US" altLang="ar-IQ" smtClean="0"/>
              <a:t>Second level</a:t>
            </a:r>
          </a:p>
          <a:p>
            <a:pPr lvl="2"/>
            <a:r>
              <a:rPr lang="en-US" altLang="ar-IQ" smtClean="0"/>
              <a:t>Third level</a:t>
            </a:r>
          </a:p>
          <a:p>
            <a:pPr lvl="3"/>
            <a:r>
              <a:rPr lang="en-US" altLang="ar-IQ" smtClean="0"/>
              <a:t>Fourth level</a:t>
            </a:r>
          </a:p>
          <a:p>
            <a:pPr lvl="4"/>
            <a:r>
              <a:rPr lang="en-US" altLang="ar-IQ"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EC1D5719-2E13-44D0-A4E2-4DA006B78D65}" type="datetimeFigureOut">
              <a:rPr lang="en-US"/>
              <a:pPr>
                <a:defRPr/>
              </a:pPr>
              <a:t>11/10/2018</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Lucida Sans Unicode" panose="020B0602030504020204" pitchFamily="34" charset="0"/>
              </a:defRPr>
            </a:lvl1pPr>
          </a:lstStyle>
          <a:p>
            <a:fld id="{CCC801D0-E14A-4808-8B33-002612A11ACB}" type="slidenum">
              <a:rPr lang="en-US" altLang="ar-IQ"/>
              <a:pPr/>
              <a:t>‹#›</a:t>
            </a:fld>
            <a:endParaRPr lang="en-US" altLang="ar-IQ"/>
          </a:p>
        </p:txBody>
      </p:sp>
    </p:spTree>
  </p:cSld>
  <p:clrMap bg1="lt1" tx1="dk1" bg2="lt2" tx2="dk2" accent1="accent1" accent2="accent2" accent3="accent3" accent4="accent4" accent5="accent5" accent6="accent6" hlink="hlink" folHlink="folHlink"/>
  <p:sldLayoutIdLst>
    <p:sldLayoutId id="2147483695" r:id="rId1"/>
    <p:sldLayoutId id="2147483691" r:id="rId2"/>
    <p:sldLayoutId id="2147483696" r:id="rId3"/>
    <p:sldLayoutId id="2147483697" r:id="rId4"/>
    <p:sldLayoutId id="2147483698" r:id="rId5"/>
    <p:sldLayoutId id="2147483699" r:id="rId6"/>
    <p:sldLayoutId id="2147483692" r:id="rId7"/>
    <p:sldLayoutId id="2147483700" r:id="rId8"/>
    <p:sldLayoutId id="2147483701" r:id="rId9"/>
    <p:sldLayoutId id="2147483693" r:id="rId10"/>
    <p:sldLayoutId id="2147483694" r:id="rId11"/>
  </p:sldLayoutIdLst>
  <p:transition>
    <p:wipe dir="d"/>
  </p:transition>
  <p:timing>
    <p:tnLst>
      <p:par>
        <p:cTn id="1" dur="indefinite" restart="never" nodeType="tmRoot"/>
      </p:par>
    </p:tnLst>
  </p:timing>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p:titleStyle>
    <p:bodyStyle>
      <a:lvl1pPr marL="365125" indent="-255588" algn="l" rtl="0" fontAlgn="base">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334144"/>
            <a:ext cx="8458200" cy="1066800"/>
          </a:xfrm>
        </p:spPr>
        <p:txBody>
          <a:bodyPr>
            <a:normAutofit/>
          </a:bodyPr>
          <a:lstStyle/>
          <a:p>
            <a:pPr algn="ctr" fontAlgn="auto">
              <a:spcAft>
                <a:spcPts val="0"/>
              </a:spcAft>
              <a:defRPr/>
            </a:pPr>
            <a:r>
              <a:rPr lang="en-US" dirty="0" smtClean="0">
                <a:solidFill>
                  <a:srgbClr val="6666FF"/>
                </a:solidFill>
                <a:effectLst/>
              </a:rPr>
              <a:t>Computer Networks</a:t>
            </a:r>
            <a:endParaRPr lang="en-US" sz="2600" dirty="0">
              <a:solidFill>
                <a:srgbClr val="6666FF"/>
              </a:solidFill>
            </a:endParaRPr>
          </a:p>
        </p:txBody>
      </p:sp>
      <p:sp>
        <p:nvSpPr>
          <p:cNvPr id="11267" name="Subtitle 2"/>
          <p:cNvSpPr>
            <a:spLocks noGrp="1"/>
          </p:cNvSpPr>
          <p:nvPr>
            <p:ph type="subTitle" idx="1"/>
          </p:nvPr>
        </p:nvSpPr>
        <p:spPr>
          <a:xfrm>
            <a:off x="723900" y="3352800"/>
            <a:ext cx="7772400" cy="1905000"/>
          </a:xfrm>
        </p:spPr>
        <p:txBody>
          <a:bodyPr/>
          <a:lstStyle/>
          <a:p>
            <a:pPr marR="0" algn="ctr"/>
            <a:r>
              <a:rPr lang="en-US" altLang="ar-IQ" sz="1800" dirty="0" smtClean="0"/>
              <a:t>Asst. Lect. Ahmed M. Jasim</a:t>
            </a:r>
          </a:p>
          <a:p>
            <a:pPr marR="0" algn="ctr"/>
            <a:r>
              <a:rPr lang="en-US" altLang="ar-IQ" sz="1800" dirty="0" smtClean="0"/>
              <a:t>Computer Department - College of Engineering</a:t>
            </a:r>
          </a:p>
          <a:p>
            <a:pPr marR="0" algn="ctr"/>
            <a:r>
              <a:rPr lang="en-US" altLang="ar-IQ" sz="1800" dirty="0" smtClean="0"/>
              <a:t>University of Diyala</a:t>
            </a:r>
          </a:p>
          <a:p>
            <a:pPr marR="0" algn="ctr"/>
            <a:endParaRPr lang="en-US" altLang="ar-IQ" sz="1800" dirty="0" smtClean="0"/>
          </a:p>
          <a:p>
            <a:pPr marR="0" algn="ctr"/>
            <a:r>
              <a:rPr lang="en-US" altLang="ar-IQ" sz="1800" dirty="0" smtClean="0"/>
              <a:t>2017</a:t>
            </a:r>
            <a:endParaRPr lang="en-US" altLang="ar-IQ" sz="1800" dirty="0"/>
          </a:p>
          <a:p>
            <a:pPr marR="0" algn="ctr"/>
            <a:endParaRPr lang="en-US" altLang="ar-IQ" sz="1800" dirty="0" smtClean="0"/>
          </a:p>
        </p:txBody>
      </p:sp>
      <p:pic>
        <p:nvPicPr>
          <p:cNvPr id="3" name="صورة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228600"/>
            <a:ext cx="1241223" cy="1296688"/>
          </a:xfrm>
          <a:prstGeom prst="rect">
            <a:avLst/>
          </a:prstGeom>
        </p:spPr>
      </p:pic>
      <p:sp>
        <p:nvSpPr>
          <p:cNvPr id="6" name="Title 1"/>
          <p:cNvSpPr txBox="1">
            <a:spLocks/>
          </p:cNvSpPr>
          <p:nvPr/>
        </p:nvSpPr>
        <p:spPr>
          <a:xfrm>
            <a:off x="228600" y="2514600"/>
            <a:ext cx="8610600" cy="762000"/>
          </a:xfrm>
          <a:prstGeom prst="rect">
            <a:avLst/>
          </a:prstGeom>
        </p:spPr>
        <p:txBody>
          <a:bodyPr vert="horz" anchor="b">
            <a:noAutofit/>
            <a:scene3d>
              <a:camera prst="orthographicFront"/>
              <a:lightRig rig="soft" dir="t"/>
            </a:scene3d>
            <a:sp3d prstMaterial="softEdge">
              <a:bevelT w="25400" h="25400"/>
            </a:sp3d>
          </a:bodyPr>
          <a:lstStyle>
            <a:lvl1pPr algn="r" rtl="0" fontAlgn="base">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a:lstStyle>
          <a:p>
            <a:pPr algn="ctr" fontAlgn="auto">
              <a:spcAft>
                <a:spcPts val="0"/>
              </a:spcAft>
              <a:defRPr/>
            </a:pPr>
            <a:r>
              <a:rPr lang="en-US" sz="4400" dirty="0" smtClean="0">
                <a:solidFill>
                  <a:srgbClr val="FF0000"/>
                </a:solidFill>
                <a:effectLst/>
              </a:rPr>
              <a:t>“</a:t>
            </a:r>
            <a:r>
              <a:rPr lang="en-US" sz="4400" dirty="0">
                <a:solidFill>
                  <a:srgbClr val="FF0000"/>
                </a:solidFill>
                <a:effectLst/>
              </a:rPr>
              <a:t>DATA </a:t>
            </a:r>
            <a:r>
              <a:rPr lang="en-US" sz="4400" smtClean="0">
                <a:solidFill>
                  <a:srgbClr val="FF0000"/>
                </a:solidFill>
                <a:effectLst/>
              </a:rPr>
              <a:t>LINK </a:t>
            </a:r>
            <a:r>
              <a:rPr lang="en-US" sz="4400" smtClean="0">
                <a:solidFill>
                  <a:srgbClr val="FF0000"/>
                </a:solidFill>
                <a:effectLst/>
              </a:rPr>
              <a:t>LAYER - 1”</a:t>
            </a:r>
            <a:endParaRPr lang="en-US" sz="4400" dirty="0">
              <a:solidFill>
                <a:srgbClr val="FF0000"/>
              </a:solidFill>
              <a:effectLst/>
            </a:endParaRPr>
          </a:p>
        </p:txBody>
      </p:sp>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714828"/>
            <a:ext cx="9067800" cy="5685972"/>
          </a:xfrm>
        </p:spPr>
        <p:txBody>
          <a:bodyPr/>
          <a:lstStyle/>
          <a:p>
            <a:pPr marL="109537" indent="0">
              <a:buNone/>
            </a:pPr>
            <a:r>
              <a:rPr lang="en-US" sz="2800" dirty="0">
                <a:solidFill>
                  <a:srgbClr val="FF0000"/>
                </a:solidFill>
              </a:rPr>
              <a:t>3- Acknowledged connection-oriented service</a:t>
            </a:r>
            <a:r>
              <a:rPr lang="en-US" sz="2800" dirty="0" smtClean="0">
                <a:solidFill>
                  <a:srgbClr val="FF0000"/>
                </a:solidFill>
              </a:rPr>
              <a:t>.</a:t>
            </a:r>
          </a:p>
          <a:p>
            <a:pPr marL="536575" indent="-427038">
              <a:buFont typeface="Wingdings" panose="05000000000000000000" pitchFamily="2" charset="2"/>
              <a:buChar char="q"/>
            </a:pPr>
            <a:r>
              <a:rPr lang="en-US" sz="2800" dirty="0" smtClean="0"/>
              <a:t>The </a:t>
            </a:r>
            <a:r>
              <a:rPr lang="en-US" sz="2800" dirty="0"/>
              <a:t>source and destination machines establish a </a:t>
            </a:r>
            <a:r>
              <a:rPr lang="en-US" sz="2800" dirty="0" smtClean="0"/>
              <a:t>connection before any data are transferred.</a:t>
            </a:r>
          </a:p>
          <a:p>
            <a:pPr marL="109537" indent="0">
              <a:buNone/>
            </a:pPr>
            <a:endParaRPr lang="en-US" sz="2800" dirty="0" smtClean="0"/>
          </a:p>
          <a:p>
            <a:pPr marL="536575" indent="-427038">
              <a:buFont typeface="Wingdings" panose="05000000000000000000" pitchFamily="2" charset="2"/>
              <a:buChar char="q"/>
            </a:pPr>
            <a:r>
              <a:rPr lang="en-US" sz="2800" dirty="0" smtClean="0"/>
              <a:t>Each frame sent over the connection is number.</a:t>
            </a:r>
          </a:p>
          <a:p>
            <a:pPr marL="1017587" indent="-457200">
              <a:buFont typeface="Wingdings" panose="05000000000000000000" pitchFamily="2" charset="2"/>
              <a:buChar char="ü"/>
            </a:pPr>
            <a:r>
              <a:rPr lang="en-US" sz="2800" dirty="0"/>
              <a:t>Guarantees that each frame sent is indeed received. </a:t>
            </a:r>
          </a:p>
          <a:p>
            <a:pPr marL="1017587" indent="-457200">
              <a:buFont typeface="Wingdings" panose="05000000000000000000" pitchFamily="2" charset="2"/>
              <a:buChar char="ü"/>
            </a:pPr>
            <a:r>
              <a:rPr lang="en-US" sz="2800" dirty="0"/>
              <a:t>Guarantees that each frame is received exactly once. </a:t>
            </a:r>
          </a:p>
          <a:p>
            <a:pPr marL="1017587" indent="-457200">
              <a:buFont typeface="Wingdings" panose="05000000000000000000" pitchFamily="2" charset="2"/>
              <a:buChar char="ü"/>
            </a:pPr>
            <a:r>
              <a:rPr lang="en-US" sz="2800" dirty="0"/>
              <a:t>All frames are received in the right order.</a:t>
            </a:r>
            <a:endParaRPr lang="en-US" sz="2800" dirty="0" smtClean="0"/>
          </a:p>
          <a:p>
            <a:pPr marL="536575" indent="-427038">
              <a:buFont typeface="Wingdings" panose="05000000000000000000" pitchFamily="2" charset="2"/>
              <a:buChar char="q"/>
            </a:pPr>
            <a:endParaRPr lang="en-US" sz="2800" dirty="0" smtClean="0"/>
          </a:p>
          <a:p>
            <a:pPr marL="536575" indent="-427038">
              <a:buFont typeface="Wingdings" panose="05000000000000000000" pitchFamily="2" charset="2"/>
              <a:buChar char="q"/>
            </a:pPr>
            <a:r>
              <a:rPr lang="en-US" sz="2800" dirty="0" smtClean="0">
                <a:solidFill>
                  <a:srgbClr val="FF0000"/>
                </a:solidFill>
              </a:rPr>
              <a:t>It </a:t>
            </a:r>
            <a:r>
              <a:rPr lang="en-US" sz="2800" dirty="0">
                <a:solidFill>
                  <a:srgbClr val="FF0000"/>
                </a:solidFill>
              </a:rPr>
              <a:t>is appropriate over long, unreliable links</a:t>
            </a:r>
          </a:p>
          <a:p>
            <a:pPr marL="536575" indent="-427038">
              <a:buFont typeface="Wingdings" panose="05000000000000000000" pitchFamily="2" charset="2"/>
              <a:buChar char="q"/>
            </a:pPr>
            <a:endParaRPr lang="en-US" sz="2800" dirty="0" smtClean="0"/>
          </a:p>
          <a:p>
            <a:pPr marL="536575" indent="-427038">
              <a:buFont typeface="Wingdings" panose="05000000000000000000" pitchFamily="2" charset="2"/>
              <a:buChar char="q"/>
            </a:pPr>
            <a:endParaRPr lang="en-US" sz="2800" dirty="0"/>
          </a:p>
          <a:p>
            <a:pPr marL="536575" indent="-427038">
              <a:buFont typeface="Wingdings" panose="05000000000000000000" pitchFamily="2" charset="2"/>
              <a:buChar char="q"/>
            </a:pPr>
            <a:endParaRPr lang="en-US" sz="2800" dirty="0" smtClean="0"/>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307038086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714828"/>
            <a:ext cx="9067800" cy="5533572"/>
          </a:xfrm>
        </p:spPr>
        <p:txBody>
          <a:bodyPr/>
          <a:lstStyle/>
          <a:p>
            <a:pPr marL="109537" indent="0">
              <a:buNone/>
            </a:pPr>
            <a:r>
              <a:rPr lang="en-US" sz="2800" dirty="0">
                <a:solidFill>
                  <a:srgbClr val="6666FF"/>
                </a:solidFill>
              </a:rPr>
              <a:t>2- Framing</a:t>
            </a:r>
          </a:p>
          <a:p>
            <a:r>
              <a:rPr lang="en-US" sz="2800" dirty="0"/>
              <a:t>Data-link layer takes packets from Network Layer and </a:t>
            </a:r>
            <a:r>
              <a:rPr lang="en-US" sz="2800" dirty="0">
                <a:solidFill>
                  <a:srgbClr val="FF0000"/>
                </a:solidFill>
              </a:rPr>
              <a:t>encapsulates</a:t>
            </a:r>
            <a:r>
              <a:rPr lang="en-US" sz="2800" dirty="0"/>
              <a:t> them into Frames. </a:t>
            </a:r>
          </a:p>
          <a:p>
            <a:endParaRPr lang="en-US" sz="2800" dirty="0"/>
          </a:p>
          <a:p>
            <a:r>
              <a:rPr lang="en-US" sz="2800" dirty="0"/>
              <a:t>Then, </a:t>
            </a:r>
            <a:r>
              <a:rPr lang="en-US" sz="2800" dirty="0">
                <a:solidFill>
                  <a:srgbClr val="FF0000"/>
                </a:solidFill>
              </a:rPr>
              <a:t>it sends each frame bit-by-bit </a:t>
            </a:r>
            <a:r>
              <a:rPr lang="en-US" sz="2800" dirty="0"/>
              <a:t>on the hardware. At receiver end, data link layer picks up signals from hardware and assembles them into frames.</a:t>
            </a:r>
          </a:p>
          <a:p>
            <a:endParaRPr lang="en-US" sz="2800" dirty="0"/>
          </a:p>
          <a:p>
            <a:r>
              <a:rPr lang="en-US" sz="2800" dirty="0"/>
              <a:t>A good design must make it easy for a receiver to find </a:t>
            </a:r>
            <a:r>
              <a:rPr lang="en-US" sz="2800" dirty="0">
                <a:solidFill>
                  <a:srgbClr val="FF0000"/>
                </a:solidFill>
              </a:rPr>
              <a:t>the start of new frames </a:t>
            </a:r>
            <a:r>
              <a:rPr lang="en-US" sz="2800" dirty="0"/>
              <a:t>while using little of the channel bandwidth. </a:t>
            </a:r>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1936519612"/>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714828"/>
            <a:ext cx="9067800" cy="2485572"/>
          </a:xfrm>
        </p:spPr>
        <p:txBody>
          <a:bodyPr/>
          <a:lstStyle/>
          <a:p>
            <a:r>
              <a:rPr lang="en-US" sz="2800" dirty="0" smtClean="0"/>
              <a:t>There </a:t>
            </a:r>
            <a:r>
              <a:rPr lang="en-US" sz="2800" dirty="0"/>
              <a:t>are four methods</a:t>
            </a:r>
            <a:r>
              <a:rPr lang="en-US" sz="2800" dirty="0" smtClean="0"/>
              <a:t>:</a:t>
            </a:r>
          </a:p>
          <a:p>
            <a:pPr marL="109537" indent="0">
              <a:buNone/>
            </a:pPr>
            <a:r>
              <a:rPr lang="en-US" sz="2800" dirty="0">
                <a:solidFill>
                  <a:srgbClr val="FF0000"/>
                </a:solidFill>
              </a:rPr>
              <a:t>A-  Byte count</a:t>
            </a:r>
          </a:p>
          <a:p>
            <a:r>
              <a:rPr lang="en-US" sz="2800" dirty="0"/>
              <a:t>The first framing method uses </a:t>
            </a:r>
            <a:r>
              <a:rPr lang="en-US" sz="2800" dirty="0">
                <a:solidFill>
                  <a:srgbClr val="6666FF"/>
                </a:solidFill>
              </a:rPr>
              <a:t>a field in the header to specify the number of bytes in the frame.</a:t>
            </a:r>
          </a:p>
          <a:p>
            <a:endParaRPr lang="en-US" sz="2800" dirty="0"/>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pic>
        <p:nvPicPr>
          <p:cNvPr id="4" name="صورة 3"/>
          <p:cNvPicPr/>
          <p:nvPr/>
        </p:nvPicPr>
        <p:blipFill>
          <a:blip r:embed="rId2">
            <a:extLst>
              <a:ext uri="{28A0092B-C50C-407E-A947-70E740481C1C}">
                <a14:useLocalDpi xmlns:a14="http://schemas.microsoft.com/office/drawing/2010/main" val="0"/>
              </a:ext>
            </a:extLst>
          </a:blip>
          <a:stretch>
            <a:fillRect/>
          </a:stretch>
        </p:blipFill>
        <p:spPr>
          <a:xfrm>
            <a:off x="685800" y="3200400"/>
            <a:ext cx="7772399" cy="2514600"/>
          </a:xfrm>
          <a:prstGeom prst="rect">
            <a:avLst/>
          </a:prstGeom>
        </p:spPr>
      </p:pic>
    </p:spTree>
    <p:extLst>
      <p:ext uri="{BB962C8B-B14F-4D97-AF65-F5344CB8AC3E}">
        <p14:creationId xmlns:p14="http://schemas.microsoft.com/office/powerpoint/2010/main" val="3760927076"/>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867228"/>
            <a:ext cx="9067800" cy="1190172"/>
          </a:xfrm>
        </p:spPr>
        <p:txBody>
          <a:bodyPr/>
          <a:lstStyle/>
          <a:p>
            <a:r>
              <a:rPr lang="en-US" sz="2800" dirty="0"/>
              <a:t>The trouble with this algorithm is that </a:t>
            </a:r>
            <a:r>
              <a:rPr lang="en-US" sz="2800" dirty="0">
                <a:solidFill>
                  <a:srgbClr val="6666FF"/>
                </a:solidFill>
              </a:rPr>
              <a:t>the count can be garbled </a:t>
            </a:r>
            <a:r>
              <a:rPr lang="en-US" sz="2800" dirty="0"/>
              <a:t>by a transmission error.</a:t>
            </a:r>
            <a:endParaRPr lang="en-US" sz="2800" dirty="0" smtClean="0"/>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pic>
        <p:nvPicPr>
          <p:cNvPr id="5" name="صورة 4"/>
          <p:cNvPicPr/>
          <p:nvPr/>
        </p:nvPicPr>
        <p:blipFill>
          <a:blip r:embed="rId2">
            <a:extLst>
              <a:ext uri="{28A0092B-C50C-407E-A947-70E740481C1C}">
                <a14:useLocalDpi xmlns:a14="http://schemas.microsoft.com/office/drawing/2010/main" val="0"/>
              </a:ext>
            </a:extLst>
          </a:blip>
          <a:stretch>
            <a:fillRect/>
          </a:stretch>
        </p:blipFill>
        <p:spPr>
          <a:xfrm>
            <a:off x="381000" y="2286000"/>
            <a:ext cx="8305800" cy="2895600"/>
          </a:xfrm>
          <a:prstGeom prst="rect">
            <a:avLst/>
          </a:prstGeom>
        </p:spPr>
      </p:pic>
    </p:spTree>
    <p:extLst>
      <p:ext uri="{BB962C8B-B14F-4D97-AF65-F5344CB8AC3E}">
        <p14:creationId xmlns:p14="http://schemas.microsoft.com/office/powerpoint/2010/main" val="1591484748"/>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867228"/>
            <a:ext cx="9067800" cy="2256972"/>
          </a:xfrm>
        </p:spPr>
        <p:txBody>
          <a:bodyPr/>
          <a:lstStyle/>
          <a:p>
            <a:pPr marL="109537" indent="0">
              <a:buNone/>
            </a:pPr>
            <a:r>
              <a:rPr lang="en-US" sz="2800" dirty="0">
                <a:solidFill>
                  <a:srgbClr val="6666FF"/>
                </a:solidFill>
              </a:rPr>
              <a:t>B- Flag bytes with byte stuffing</a:t>
            </a:r>
          </a:p>
          <a:p>
            <a:r>
              <a:rPr lang="en-US" sz="2800" dirty="0"/>
              <a:t>Each frame starts with special start and end bytes. Often the same byte, called a </a:t>
            </a:r>
            <a:r>
              <a:rPr lang="en-US" sz="2800" dirty="0">
                <a:solidFill>
                  <a:srgbClr val="FF0000"/>
                </a:solidFill>
              </a:rPr>
              <a:t>flag byte</a:t>
            </a:r>
          </a:p>
          <a:p>
            <a:r>
              <a:rPr lang="en-US" sz="2800" dirty="0"/>
              <a:t>Two </a:t>
            </a:r>
            <a:r>
              <a:rPr lang="en-US" sz="2800" dirty="0">
                <a:solidFill>
                  <a:srgbClr val="FF0000"/>
                </a:solidFill>
              </a:rPr>
              <a:t>consecutive</a:t>
            </a:r>
            <a:r>
              <a:rPr lang="en-US" sz="2800" dirty="0"/>
              <a:t> </a:t>
            </a:r>
            <a:r>
              <a:rPr lang="en-US" sz="2800" dirty="0">
                <a:solidFill>
                  <a:srgbClr val="FF0000"/>
                </a:solidFill>
              </a:rPr>
              <a:t>flag</a:t>
            </a:r>
            <a:r>
              <a:rPr lang="en-US" sz="2800" dirty="0"/>
              <a:t> bytes indicate </a:t>
            </a:r>
            <a:r>
              <a:rPr lang="en-US" sz="2800" dirty="0">
                <a:solidFill>
                  <a:srgbClr val="00B050"/>
                </a:solidFill>
              </a:rPr>
              <a:t>the end of one frame and the start of the next. </a:t>
            </a:r>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pic>
        <p:nvPicPr>
          <p:cNvPr id="6" name="صورة 5"/>
          <p:cNvPicPr/>
          <p:nvPr/>
        </p:nvPicPr>
        <p:blipFill>
          <a:blip r:embed="rId2">
            <a:extLst>
              <a:ext uri="{28A0092B-C50C-407E-A947-70E740481C1C}">
                <a14:useLocalDpi xmlns:a14="http://schemas.microsoft.com/office/drawing/2010/main" val="0"/>
              </a:ext>
            </a:extLst>
          </a:blip>
          <a:stretch>
            <a:fillRect/>
          </a:stretch>
        </p:blipFill>
        <p:spPr>
          <a:xfrm>
            <a:off x="533400" y="3782060"/>
            <a:ext cx="8153400" cy="942340"/>
          </a:xfrm>
          <a:prstGeom prst="rect">
            <a:avLst/>
          </a:prstGeom>
        </p:spPr>
      </p:pic>
    </p:spTree>
    <p:extLst>
      <p:ext uri="{BB962C8B-B14F-4D97-AF65-F5344CB8AC3E}">
        <p14:creationId xmlns:p14="http://schemas.microsoft.com/office/powerpoint/2010/main" val="3842006701"/>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867228"/>
            <a:ext cx="9067800" cy="4238172"/>
          </a:xfrm>
        </p:spPr>
        <p:txBody>
          <a:bodyPr/>
          <a:lstStyle/>
          <a:p>
            <a:r>
              <a:rPr lang="en-US" dirty="0"/>
              <a:t>However, there is a still a problem we have to solve. It may happen that the </a:t>
            </a:r>
            <a:r>
              <a:rPr lang="en-US" dirty="0">
                <a:solidFill>
                  <a:srgbClr val="FF0000"/>
                </a:solidFill>
              </a:rPr>
              <a:t>flag byte occurs in the data.  </a:t>
            </a:r>
            <a:endParaRPr lang="en-US" dirty="0" smtClean="0">
              <a:solidFill>
                <a:srgbClr val="FF0000"/>
              </a:solidFill>
            </a:endParaRPr>
          </a:p>
          <a:p>
            <a:endParaRPr lang="en-US" dirty="0">
              <a:solidFill>
                <a:srgbClr val="FF0000"/>
              </a:solidFill>
            </a:endParaRPr>
          </a:p>
          <a:p>
            <a:pPr marL="900113">
              <a:buFont typeface="Wingdings" panose="05000000000000000000" pitchFamily="2" charset="2"/>
              <a:buChar char="q"/>
            </a:pPr>
            <a:r>
              <a:rPr lang="en-US" dirty="0" smtClean="0"/>
              <a:t>This </a:t>
            </a:r>
            <a:r>
              <a:rPr lang="en-US" dirty="0"/>
              <a:t>problem is to have the sender’s data link layer insert a </a:t>
            </a:r>
            <a:r>
              <a:rPr lang="en-US" dirty="0">
                <a:solidFill>
                  <a:srgbClr val="6666FF"/>
                </a:solidFill>
              </a:rPr>
              <a:t>special escape byte (ESC) </a:t>
            </a:r>
            <a:r>
              <a:rPr lang="en-US" dirty="0"/>
              <a:t>just before each ‘‘accidental’’ flag byte in the </a:t>
            </a:r>
            <a:r>
              <a:rPr lang="en-US" dirty="0" smtClean="0"/>
              <a:t>data</a:t>
            </a:r>
          </a:p>
          <a:p>
            <a:pPr marL="900113">
              <a:buFont typeface="Wingdings" panose="05000000000000000000" pitchFamily="2" charset="2"/>
              <a:buChar char="q"/>
            </a:pPr>
            <a:endParaRPr lang="en-US" dirty="0"/>
          </a:p>
          <a:p>
            <a:pPr marL="900113" lvl="0">
              <a:buFont typeface="Wingdings" panose="05000000000000000000" pitchFamily="2" charset="2"/>
              <a:buChar char="q"/>
            </a:pPr>
            <a:r>
              <a:rPr lang="en-US" dirty="0"/>
              <a:t>This technique is called </a:t>
            </a:r>
            <a:r>
              <a:rPr lang="en-US" dirty="0">
                <a:solidFill>
                  <a:srgbClr val="FF0000"/>
                </a:solidFill>
              </a:rPr>
              <a:t>byte stuffing.</a:t>
            </a:r>
          </a:p>
          <a:p>
            <a:pPr marL="900113">
              <a:buFont typeface="Wingdings" panose="05000000000000000000" pitchFamily="2" charset="2"/>
              <a:buChar char="q"/>
            </a:pPr>
            <a:endParaRPr lang="en-US" dirty="0"/>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254885091"/>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867228"/>
            <a:ext cx="9067800" cy="1037772"/>
          </a:xfrm>
        </p:spPr>
        <p:txBody>
          <a:bodyPr/>
          <a:lstStyle/>
          <a:p>
            <a:r>
              <a:rPr lang="en-US" dirty="0"/>
              <a:t>what happens if an </a:t>
            </a:r>
            <a:r>
              <a:rPr lang="en-US" dirty="0">
                <a:solidFill>
                  <a:srgbClr val="6666FF"/>
                </a:solidFill>
              </a:rPr>
              <a:t>escape byte occurs</a:t>
            </a:r>
            <a:r>
              <a:rPr lang="en-US" dirty="0"/>
              <a:t> in the middle of the data? </a:t>
            </a:r>
            <a:endParaRPr lang="en-US" dirty="0" smtClean="0"/>
          </a:p>
          <a:p>
            <a:endParaRPr lang="en-US" dirty="0"/>
          </a:p>
          <a:p>
            <a:endParaRPr lang="en-US" dirty="0"/>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pic>
        <p:nvPicPr>
          <p:cNvPr id="4" name="صورة 3"/>
          <p:cNvPicPr/>
          <p:nvPr/>
        </p:nvPicPr>
        <p:blipFill>
          <a:blip r:embed="rId2">
            <a:extLst>
              <a:ext uri="{28A0092B-C50C-407E-A947-70E740481C1C}">
                <a14:useLocalDpi xmlns:a14="http://schemas.microsoft.com/office/drawing/2010/main" val="0"/>
              </a:ext>
            </a:extLst>
          </a:blip>
          <a:stretch>
            <a:fillRect/>
          </a:stretch>
        </p:blipFill>
        <p:spPr>
          <a:xfrm>
            <a:off x="609600" y="1905000"/>
            <a:ext cx="8077200" cy="4038600"/>
          </a:xfrm>
          <a:prstGeom prst="rect">
            <a:avLst/>
          </a:prstGeom>
        </p:spPr>
      </p:pic>
    </p:spTree>
    <p:extLst>
      <p:ext uri="{BB962C8B-B14F-4D97-AF65-F5344CB8AC3E}">
        <p14:creationId xmlns:p14="http://schemas.microsoft.com/office/powerpoint/2010/main" val="46636146"/>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867228"/>
            <a:ext cx="9067800" cy="3095172"/>
          </a:xfrm>
        </p:spPr>
        <p:txBody>
          <a:bodyPr/>
          <a:lstStyle/>
          <a:p>
            <a:pPr marL="109537" indent="0">
              <a:buNone/>
            </a:pPr>
            <a:r>
              <a:rPr lang="en-US" dirty="0">
                <a:solidFill>
                  <a:srgbClr val="6666FF"/>
                </a:solidFill>
              </a:rPr>
              <a:t>C- Flag bits with bit stuffing</a:t>
            </a:r>
          </a:p>
          <a:p>
            <a:r>
              <a:rPr lang="en-US" dirty="0"/>
              <a:t>Each frame begins and ends with a special bit pattern</a:t>
            </a:r>
            <a:r>
              <a:rPr lang="en-US" dirty="0">
                <a:solidFill>
                  <a:srgbClr val="FF0000"/>
                </a:solidFill>
              </a:rPr>
              <a:t>, 01111110 or 0x7E </a:t>
            </a:r>
            <a:r>
              <a:rPr lang="en-US" dirty="0"/>
              <a:t>in hexadecimal. This pattern is a </a:t>
            </a:r>
            <a:r>
              <a:rPr lang="en-US" dirty="0">
                <a:solidFill>
                  <a:srgbClr val="FF0000"/>
                </a:solidFill>
              </a:rPr>
              <a:t>flag byte. </a:t>
            </a:r>
          </a:p>
          <a:p>
            <a:r>
              <a:rPr lang="en-US" dirty="0"/>
              <a:t>Whenever the sender’s data link layer encounters </a:t>
            </a:r>
            <a:r>
              <a:rPr lang="en-US" dirty="0">
                <a:solidFill>
                  <a:srgbClr val="FF0000"/>
                </a:solidFill>
              </a:rPr>
              <a:t>five consecutive 1s</a:t>
            </a:r>
            <a:r>
              <a:rPr lang="en-US" dirty="0"/>
              <a:t> in the data, it automatically </a:t>
            </a:r>
            <a:r>
              <a:rPr lang="en-US" dirty="0">
                <a:solidFill>
                  <a:srgbClr val="FF0000"/>
                </a:solidFill>
              </a:rPr>
              <a:t>stuffs a 0 bit </a:t>
            </a:r>
            <a:r>
              <a:rPr lang="en-US" dirty="0"/>
              <a:t>into the outgoing bit stream. </a:t>
            </a:r>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pic>
        <p:nvPicPr>
          <p:cNvPr id="4" name="صورة 3"/>
          <p:cNvPicPr/>
          <p:nvPr/>
        </p:nvPicPr>
        <p:blipFill>
          <a:blip r:embed="rId2">
            <a:extLst>
              <a:ext uri="{28A0092B-C50C-407E-A947-70E740481C1C}">
                <a14:useLocalDpi xmlns:a14="http://schemas.microsoft.com/office/drawing/2010/main" val="0"/>
              </a:ext>
            </a:extLst>
          </a:blip>
          <a:stretch>
            <a:fillRect/>
          </a:stretch>
        </p:blipFill>
        <p:spPr>
          <a:xfrm>
            <a:off x="1066800" y="4114800"/>
            <a:ext cx="7315200" cy="1981200"/>
          </a:xfrm>
          <a:prstGeom prst="rect">
            <a:avLst/>
          </a:prstGeom>
        </p:spPr>
      </p:pic>
    </p:spTree>
    <p:extLst>
      <p:ext uri="{BB962C8B-B14F-4D97-AF65-F5344CB8AC3E}">
        <p14:creationId xmlns:p14="http://schemas.microsoft.com/office/powerpoint/2010/main" val="3452655302"/>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295400"/>
            <a:ext cx="7848599" cy="4800600"/>
          </a:xfrm>
          <a:prstGeom prst="rect">
            <a:avLst/>
          </a:prstGeom>
        </p:spPr>
      </p:pic>
    </p:spTree>
    <p:extLst>
      <p:ext uri="{BB962C8B-B14F-4D97-AF65-F5344CB8AC3E}">
        <p14:creationId xmlns:p14="http://schemas.microsoft.com/office/powerpoint/2010/main" val="1694992015"/>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867228"/>
            <a:ext cx="9067800" cy="4923972"/>
          </a:xfrm>
        </p:spPr>
        <p:txBody>
          <a:bodyPr/>
          <a:lstStyle/>
          <a:p>
            <a:pPr marL="109537" indent="0">
              <a:buNone/>
            </a:pPr>
            <a:r>
              <a:rPr lang="en-US" sz="2400" dirty="0"/>
              <a:t>Notes: </a:t>
            </a:r>
          </a:p>
          <a:p>
            <a:r>
              <a:rPr lang="en-US" sz="2400" dirty="0"/>
              <a:t>With both bit and byte stuffing, a side effect is that the length of a frame now </a:t>
            </a:r>
            <a:r>
              <a:rPr lang="en-US" sz="2400" dirty="0">
                <a:solidFill>
                  <a:srgbClr val="6666FF"/>
                </a:solidFill>
              </a:rPr>
              <a:t>depends on the contents of the data it carries</a:t>
            </a:r>
            <a:r>
              <a:rPr lang="en-US" sz="2400" dirty="0" smtClean="0">
                <a:solidFill>
                  <a:srgbClr val="6666FF"/>
                </a:solidFill>
              </a:rPr>
              <a:t>.</a:t>
            </a:r>
          </a:p>
          <a:p>
            <a:endParaRPr lang="en-US" sz="2400" dirty="0"/>
          </a:p>
          <a:p>
            <a:r>
              <a:rPr lang="en-US" sz="2400" dirty="0"/>
              <a:t>Many data link protocols use a combination of these methods for safety. A common pattern used for Ethernet and 802.11 is to have a frame begin with a well-defined pattern called a </a:t>
            </a:r>
            <a:r>
              <a:rPr lang="en-US" sz="2400" dirty="0" smtClean="0">
                <a:solidFill>
                  <a:srgbClr val="FF0000"/>
                </a:solidFill>
              </a:rPr>
              <a:t>preamble</a:t>
            </a:r>
            <a:r>
              <a:rPr lang="en-US" sz="2400" dirty="0" smtClean="0"/>
              <a:t>.</a:t>
            </a:r>
          </a:p>
          <a:p>
            <a:pPr marL="812800" indent="-363538">
              <a:buFont typeface="Wingdings" panose="05000000000000000000" pitchFamily="2" charset="2"/>
              <a:buChar char="q"/>
            </a:pPr>
            <a:r>
              <a:rPr lang="en-US" sz="2400" dirty="0" smtClean="0"/>
              <a:t>long </a:t>
            </a:r>
            <a:r>
              <a:rPr lang="en-US" sz="2400" dirty="0"/>
              <a:t>(72 bits is typical for 802.11) </a:t>
            </a:r>
            <a:endParaRPr lang="en-US" sz="2400" dirty="0" smtClean="0"/>
          </a:p>
          <a:p>
            <a:pPr marL="812800" indent="-363538">
              <a:buFont typeface="Wingdings" panose="05000000000000000000" pitchFamily="2" charset="2"/>
              <a:buChar char="q"/>
            </a:pPr>
            <a:r>
              <a:rPr lang="en-US" sz="2400" dirty="0" smtClean="0"/>
              <a:t>The </a:t>
            </a:r>
            <a:r>
              <a:rPr lang="en-US" sz="2400" dirty="0"/>
              <a:t>preamble is then followed by a length (i.e., count) field in the </a:t>
            </a:r>
            <a:r>
              <a:rPr lang="en-US" sz="2400" dirty="0" smtClean="0"/>
              <a:t>header</a:t>
            </a:r>
            <a:endParaRPr lang="en-US" sz="2400" dirty="0"/>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223227161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943428"/>
            <a:ext cx="9067800" cy="5457371"/>
          </a:xfrm>
        </p:spPr>
        <p:txBody>
          <a:bodyPr/>
          <a:lstStyle/>
          <a:p>
            <a:r>
              <a:rPr lang="en-US" sz="2800" dirty="0"/>
              <a:t>This layer is one of the most complicated layers. </a:t>
            </a:r>
          </a:p>
          <a:p>
            <a:endParaRPr lang="en-US" sz="2800" dirty="0"/>
          </a:p>
          <a:p>
            <a:r>
              <a:rPr lang="en-US" sz="2800" dirty="0"/>
              <a:t>Data link layer works between two hosts which are directly </a:t>
            </a:r>
            <a:r>
              <a:rPr lang="en-US" sz="2800" dirty="0" smtClean="0"/>
              <a:t>connected:</a:t>
            </a:r>
            <a:endParaRPr lang="en-US" sz="2800" dirty="0"/>
          </a:p>
          <a:p>
            <a:pPr marL="1893888" indent="-457200">
              <a:buFont typeface="Wingdings" panose="05000000000000000000" pitchFamily="2" charset="2"/>
              <a:buChar char="q"/>
            </a:pPr>
            <a:r>
              <a:rPr lang="en-US" sz="2800" dirty="0" smtClean="0">
                <a:solidFill>
                  <a:srgbClr val="FF0000"/>
                </a:solidFill>
              </a:rPr>
              <a:t>Point </a:t>
            </a:r>
            <a:r>
              <a:rPr lang="en-US" sz="2800" dirty="0">
                <a:solidFill>
                  <a:srgbClr val="FF0000"/>
                </a:solidFill>
              </a:rPr>
              <a:t>to point </a:t>
            </a:r>
          </a:p>
          <a:p>
            <a:pPr marL="1893888" indent="-457200">
              <a:buFont typeface="Wingdings" panose="05000000000000000000" pitchFamily="2" charset="2"/>
              <a:buChar char="q"/>
            </a:pPr>
            <a:r>
              <a:rPr lang="en-US" sz="2800" dirty="0" smtClean="0">
                <a:solidFill>
                  <a:srgbClr val="FF0000"/>
                </a:solidFill>
              </a:rPr>
              <a:t>Broadcast</a:t>
            </a:r>
            <a:endParaRPr lang="en-US" sz="2800" dirty="0">
              <a:solidFill>
                <a:srgbClr val="FF0000"/>
              </a:solidFill>
            </a:endParaRPr>
          </a:p>
          <a:p>
            <a:endParaRPr lang="en-US" sz="2800" dirty="0"/>
          </a:p>
          <a:p>
            <a:r>
              <a:rPr lang="en-US" sz="2800" dirty="0"/>
              <a:t>The work of data link layer tends to get more complex when </a:t>
            </a:r>
            <a:r>
              <a:rPr lang="en-US" sz="2800" dirty="0">
                <a:solidFill>
                  <a:srgbClr val="FF0000"/>
                </a:solidFill>
              </a:rPr>
              <a:t>it is dealing with multiple hosts on single collision domain</a:t>
            </a:r>
            <a:r>
              <a:rPr lang="en-US" sz="2800" dirty="0" smtClean="0">
                <a:solidFill>
                  <a:srgbClr val="FF0000"/>
                </a:solidFill>
              </a:rPr>
              <a:t>.</a:t>
            </a:r>
            <a:endParaRPr lang="en-US" sz="2800" dirty="0">
              <a:solidFill>
                <a:srgbClr val="FF0000"/>
              </a:solidFill>
            </a:endParaRPr>
          </a:p>
        </p:txBody>
      </p:sp>
      <p:sp>
        <p:nvSpPr>
          <p:cNvPr id="2" name="Title 1"/>
          <p:cNvSpPr>
            <a:spLocks noGrp="1"/>
          </p:cNvSpPr>
          <p:nvPr>
            <p:ph type="title"/>
          </p:nvPr>
        </p:nvSpPr>
        <p:spPr>
          <a:xfrm>
            <a:off x="228600" y="76200"/>
            <a:ext cx="8458200" cy="838200"/>
          </a:xfrm>
        </p:spPr>
        <p:txBody>
          <a:bodyPr>
            <a:normAutofit/>
          </a:bodyPr>
          <a:lstStyle/>
          <a:p>
            <a:pPr algn="ctr"/>
            <a:r>
              <a:rPr lang="en-US" sz="4400" dirty="0" smtClean="0">
                <a:solidFill>
                  <a:srgbClr val="FF0000"/>
                </a:solidFill>
              </a:rPr>
              <a:t>DATA LINK LAYER</a:t>
            </a:r>
            <a:endParaRPr lang="en-US" sz="4400" dirty="0">
              <a:solidFill>
                <a:srgbClr val="FF0000"/>
              </a:solidFill>
            </a:endParaRPr>
          </a:p>
        </p:txBody>
      </p:sp>
    </p:spTree>
    <p:extLst>
      <p:ext uri="{BB962C8B-B14F-4D97-AF65-F5344CB8AC3E}">
        <p14:creationId xmlns:p14="http://schemas.microsoft.com/office/powerpoint/2010/main" val="3191995580"/>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867228"/>
            <a:ext cx="9067800" cy="5990772"/>
          </a:xfrm>
        </p:spPr>
        <p:txBody>
          <a:bodyPr/>
          <a:lstStyle/>
          <a:p>
            <a:pPr marL="109537" indent="0">
              <a:buNone/>
            </a:pPr>
            <a:r>
              <a:rPr lang="en-US" sz="2400" dirty="0">
                <a:solidFill>
                  <a:srgbClr val="6666FF"/>
                </a:solidFill>
              </a:rPr>
              <a:t>3- Error Control</a:t>
            </a:r>
          </a:p>
          <a:p>
            <a:pPr marL="109537" indent="0">
              <a:buNone/>
            </a:pPr>
            <a:r>
              <a:rPr lang="en-US" sz="2400" dirty="0"/>
              <a:t>How to make sure all frames are eventually delivered to the network layer at the destination and in the proper order. </a:t>
            </a:r>
          </a:p>
          <a:p>
            <a:pPr marL="109537" indent="0">
              <a:buNone/>
            </a:pPr>
            <a:endParaRPr lang="en-US" sz="2400" dirty="0"/>
          </a:p>
          <a:p>
            <a:r>
              <a:rPr lang="en-US" sz="2400" dirty="0">
                <a:solidFill>
                  <a:srgbClr val="FF0000"/>
                </a:solidFill>
              </a:rPr>
              <a:t>For the connection oriented service</a:t>
            </a:r>
            <a:r>
              <a:rPr lang="en-US" sz="2400" dirty="0"/>
              <a:t>, the data link layer </a:t>
            </a:r>
            <a:r>
              <a:rPr lang="en-US" sz="2400" dirty="0">
                <a:solidFill>
                  <a:srgbClr val="6666FF"/>
                </a:solidFill>
              </a:rPr>
              <a:t>must</a:t>
            </a:r>
            <a:r>
              <a:rPr lang="en-US" sz="2400" dirty="0"/>
              <a:t> </a:t>
            </a:r>
            <a:r>
              <a:rPr lang="en-US" sz="2400" dirty="0">
                <a:solidFill>
                  <a:srgbClr val="6666FF"/>
                </a:solidFill>
              </a:rPr>
              <a:t>guarantee</a:t>
            </a:r>
            <a:r>
              <a:rPr lang="en-US" sz="2400" dirty="0"/>
              <a:t> that all the frames sent arrive at the </a:t>
            </a:r>
            <a:r>
              <a:rPr lang="en-US" sz="2400" dirty="0">
                <a:solidFill>
                  <a:srgbClr val="6666FF"/>
                </a:solidFill>
              </a:rPr>
              <a:t>receiver in the proper order</a:t>
            </a:r>
            <a:r>
              <a:rPr lang="en-US" sz="2400" dirty="0"/>
              <a:t>, and </a:t>
            </a:r>
            <a:r>
              <a:rPr lang="en-US" sz="2400" dirty="0">
                <a:solidFill>
                  <a:srgbClr val="6666FF"/>
                </a:solidFill>
              </a:rPr>
              <a:t>only one correct copy </a:t>
            </a:r>
            <a:r>
              <a:rPr lang="en-US" sz="2400" dirty="0"/>
              <a:t>of each frame is expected at the receiver.</a:t>
            </a:r>
          </a:p>
          <a:p>
            <a:endParaRPr lang="en-US" sz="2400" dirty="0"/>
          </a:p>
          <a:p>
            <a:r>
              <a:rPr lang="en-US" sz="2400" dirty="0"/>
              <a:t>The receiver usually sends an </a:t>
            </a:r>
            <a:r>
              <a:rPr lang="en-US" sz="2400" dirty="0">
                <a:solidFill>
                  <a:srgbClr val="FF0000"/>
                </a:solidFill>
              </a:rPr>
              <a:t>acknowledgement (ACK) </a:t>
            </a:r>
            <a:r>
              <a:rPr lang="en-US" sz="2400" dirty="0"/>
              <a:t>or a </a:t>
            </a:r>
            <a:r>
              <a:rPr lang="en-US" sz="2400" dirty="0">
                <a:solidFill>
                  <a:srgbClr val="FF0000"/>
                </a:solidFill>
              </a:rPr>
              <a:t>negative acknowledgement (NACK) </a:t>
            </a:r>
            <a:r>
              <a:rPr lang="en-US" sz="2400" dirty="0"/>
              <a:t>back to the transmitter</a:t>
            </a:r>
            <a:r>
              <a:rPr lang="en-US" sz="2400" dirty="0" smtClean="0"/>
              <a:t>.</a:t>
            </a:r>
          </a:p>
          <a:p>
            <a:r>
              <a:rPr lang="en-US" sz="2400" dirty="0"/>
              <a:t>These ACKs and NACKs are typically </a:t>
            </a:r>
            <a:r>
              <a:rPr lang="en-US" sz="2400" dirty="0">
                <a:solidFill>
                  <a:srgbClr val="FF0000"/>
                </a:solidFill>
              </a:rPr>
              <a:t>very short in length </a:t>
            </a:r>
            <a:r>
              <a:rPr lang="en-US" sz="2400" dirty="0"/>
              <a:t>and do </a:t>
            </a:r>
            <a:r>
              <a:rPr lang="en-US" sz="2400" dirty="0">
                <a:solidFill>
                  <a:srgbClr val="FF0000"/>
                </a:solidFill>
              </a:rPr>
              <a:t>not consume </a:t>
            </a:r>
            <a:r>
              <a:rPr lang="en-US" sz="2400" dirty="0"/>
              <a:t>the channel capacity.</a:t>
            </a:r>
          </a:p>
          <a:p>
            <a:endParaRPr lang="en-US" sz="2400" dirty="0"/>
          </a:p>
          <a:p>
            <a:pPr marL="109537" indent="0">
              <a:buNone/>
            </a:pPr>
            <a:endParaRPr lang="en-US" sz="2400" dirty="0"/>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2891301897"/>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867228"/>
            <a:ext cx="9067800" cy="5990772"/>
          </a:xfrm>
        </p:spPr>
        <p:txBody>
          <a:bodyPr/>
          <a:lstStyle/>
          <a:p>
            <a:r>
              <a:rPr lang="en-US" sz="2400" dirty="0" smtClean="0"/>
              <a:t>To </a:t>
            </a:r>
            <a:r>
              <a:rPr lang="en-US" sz="2400" dirty="0"/>
              <a:t>stop the </a:t>
            </a:r>
            <a:r>
              <a:rPr lang="en-US" sz="2400" dirty="0">
                <a:solidFill>
                  <a:srgbClr val="FF0000"/>
                </a:solidFill>
              </a:rPr>
              <a:t>loss of a frame or an ACK/NACK </a:t>
            </a:r>
            <a:r>
              <a:rPr lang="en-US" sz="2400" dirty="0"/>
              <a:t>due to channel errors causing the transmitter to </a:t>
            </a:r>
            <a:r>
              <a:rPr lang="en-US" sz="2400" dirty="0">
                <a:solidFill>
                  <a:srgbClr val="FF0000"/>
                </a:solidFill>
              </a:rPr>
              <a:t>wait forever </a:t>
            </a:r>
            <a:r>
              <a:rPr lang="en-US" sz="2400" dirty="0"/>
              <a:t>to transmit the next frame, a </a:t>
            </a:r>
            <a:r>
              <a:rPr lang="en-US" sz="2400" dirty="0">
                <a:solidFill>
                  <a:srgbClr val="6666FF"/>
                </a:solidFill>
              </a:rPr>
              <a:t>time out </a:t>
            </a:r>
            <a:r>
              <a:rPr lang="en-US" sz="2400" dirty="0"/>
              <a:t>procedure</a:t>
            </a:r>
            <a:r>
              <a:rPr lang="en-US" sz="2400" dirty="0">
                <a:solidFill>
                  <a:srgbClr val="6666FF"/>
                </a:solidFill>
              </a:rPr>
              <a:t> </a:t>
            </a:r>
            <a:r>
              <a:rPr lang="en-US" sz="2400" dirty="0"/>
              <a:t>is used. If after certain time, an ACK or NACK is not reached the transmitter, the frame is sent again.</a:t>
            </a:r>
          </a:p>
          <a:p>
            <a:endParaRPr lang="en-US" sz="2400" dirty="0"/>
          </a:p>
          <a:p>
            <a:r>
              <a:rPr lang="en-US" sz="2400" dirty="0" smtClean="0"/>
              <a:t>However</a:t>
            </a:r>
            <a:r>
              <a:rPr lang="en-US" sz="2400" dirty="0">
                <a:solidFill>
                  <a:srgbClr val="6666FF"/>
                </a:solidFill>
              </a:rPr>
              <a:t>, if only the ACK is lost</a:t>
            </a:r>
            <a:r>
              <a:rPr lang="en-US" sz="2400" dirty="0"/>
              <a:t>, the sender transmits a copy of the same frame </a:t>
            </a:r>
            <a:r>
              <a:rPr lang="en-US" sz="2400" dirty="0">
                <a:solidFill>
                  <a:srgbClr val="6666FF"/>
                </a:solidFill>
              </a:rPr>
              <a:t>causing duplication </a:t>
            </a:r>
            <a:r>
              <a:rPr lang="en-US" sz="2400" dirty="0"/>
              <a:t>and waste of channel capacity.</a:t>
            </a:r>
          </a:p>
          <a:p>
            <a:endParaRPr lang="en-US" sz="2400" dirty="0"/>
          </a:p>
          <a:p>
            <a:r>
              <a:rPr lang="en-US" sz="2400" dirty="0" smtClean="0"/>
              <a:t>By </a:t>
            </a:r>
            <a:r>
              <a:rPr lang="en-US" sz="2400" dirty="0"/>
              <a:t>introducing </a:t>
            </a:r>
            <a:r>
              <a:rPr lang="en-US" sz="2400" dirty="0">
                <a:solidFill>
                  <a:srgbClr val="6666FF"/>
                </a:solidFill>
              </a:rPr>
              <a:t>sequence numbers </a:t>
            </a:r>
            <a:r>
              <a:rPr lang="en-US" sz="2400" dirty="0"/>
              <a:t>to all frames, passing of a duplicate frame to the network layer can be prevented.</a:t>
            </a:r>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4178298935"/>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867228"/>
            <a:ext cx="9067800" cy="5990772"/>
          </a:xfrm>
        </p:spPr>
        <p:txBody>
          <a:bodyPr/>
          <a:lstStyle/>
          <a:p>
            <a:pPr marL="109537" indent="0">
              <a:buNone/>
            </a:pPr>
            <a:r>
              <a:rPr lang="en-US" sz="2400" dirty="0">
                <a:solidFill>
                  <a:srgbClr val="6666FF"/>
                </a:solidFill>
              </a:rPr>
              <a:t>4- Flow Control</a:t>
            </a:r>
          </a:p>
          <a:p>
            <a:r>
              <a:rPr lang="en-US" sz="2400" dirty="0"/>
              <a:t>What to do with a sender that systematically wants to transmit frames faster than the receiver can accept them.</a:t>
            </a:r>
          </a:p>
          <a:p>
            <a:pPr marL="109537" indent="0">
              <a:buNone/>
            </a:pPr>
            <a:endParaRPr lang="en-US" sz="2400" dirty="0"/>
          </a:p>
          <a:p>
            <a:r>
              <a:rPr lang="en-US" sz="2400" dirty="0"/>
              <a:t>This situation can occur when the sender is running on a </a:t>
            </a:r>
            <a:r>
              <a:rPr lang="en-US" sz="2400" dirty="0">
                <a:solidFill>
                  <a:srgbClr val="FF0000"/>
                </a:solidFill>
              </a:rPr>
              <a:t>fast, powerful computer</a:t>
            </a:r>
            <a:r>
              <a:rPr lang="en-US" sz="2400" dirty="0"/>
              <a:t> and the receiver is running on a </a:t>
            </a:r>
            <a:r>
              <a:rPr lang="en-US" sz="2400" dirty="0">
                <a:solidFill>
                  <a:srgbClr val="FF0000"/>
                </a:solidFill>
              </a:rPr>
              <a:t>slow, low-end machine</a:t>
            </a:r>
            <a:r>
              <a:rPr lang="en-US" sz="2400" dirty="0"/>
              <a:t>. </a:t>
            </a:r>
          </a:p>
          <a:p>
            <a:endParaRPr lang="en-US" sz="2400" dirty="0"/>
          </a:p>
          <a:p>
            <a:r>
              <a:rPr lang="en-US" sz="2400" dirty="0"/>
              <a:t>A common situation is when a </a:t>
            </a:r>
            <a:r>
              <a:rPr lang="en-US" sz="2400" dirty="0">
                <a:solidFill>
                  <a:srgbClr val="0070C0"/>
                </a:solidFill>
              </a:rPr>
              <a:t>smart phone </a:t>
            </a:r>
            <a:r>
              <a:rPr lang="en-US" sz="2400" dirty="0"/>
              <a:t>requests a </a:t>
            </a:r>
            <a:r>
              <a:rPr lang="en-US" sz="2400" dirty="0">
                <a:solidFill>
                  <a:srgbClr val="0070C0"/>
                </a:solidFill>
              </a:rPr>
              <a:t>Web page from a far more powerful server</a:t>
            </a:r>
            <a:r>
              <a:rPr lang="en-US" sz="2400" dirty="0"/>
              <a:t>.</a:t>
            </a:r>
          </a:p>
          <a:p>
            <a:endParaRPr lang="en-US" sz="2400" dirty="0"/>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583551622"/>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867228"/>
            <a:ext cx="9067800" cy="5990772"/>
          </a:xfrm>
        </p:spPr>
        <p:txBody>
          <a:bodyPr/>
          <a:lstStyle/>
          <a:p>
            <a:r>
              <a:rPr lang="en-US" sz="2400" dirty="0" smtClean="0"/>
              <a:t>Clearly</a:t>
            </a:r>
            <a:r>
              <a:rPr lang="en-US" sz="2400" dirty="0"/>
              <a:t>, something has to be done to prevent this situation. Two approaches are commonly used:</a:t>
            </a:r>
          </a:p>
          <a:p>
            <a:endParaRPr lang="en-US" sz="2400" dirty="0"/>
          </a:p>
          <a:p>
            <a:pPr marL="623888" indent="-361950">
              <a:buFont typeface="Wingdings" panose="05000000000000000000" pitchFamily="2" charset="2"/>
              <a:buChar char="q"/>
            </a:pPr>
            <a:r>
              <a:rPr lang="en-US" sz="2400" dirty="0">
                <a:solidFill>
                  <a:srgbClr val="FF0000"/>
                </a:solidFill>
              </a:rPr>
              <a:t>Feedback-based flow control</a:t>
            </a:r>
            <a:r>
              <a:rPr lang="en-US" sz="2400" dirty="0"/>
              <a:t>, the receiver sends back information to the sender giving it permission to send more data, or at least telling the sender how the receiver is doing. (The link layer and higher layers)</a:t>
            </a:r>
          </a:p>
          <a:p>
            <a:pPr marL="623888" indent="-361950">
              <a:buFont typeface="Wingdings" panose="05000000000000000000" pitchFamily="2" charset="2"/>
              <a:buChar char="q"/>
            </a:pPr>
            <a:endParaRPr lang="en-US" sz="2400" dirty="0"/>
          </a:p>
          <a:p>
            <a:pPr marL="623888" indent="-361950">
              <a:buFont typeface="Wingdings" panose="05000000000000000000" pitchFamily="2" charset="2"/>
              <a:buChar char="q"/>
            </a:pPr>
            <a:r>
              <a:rPr lang="en-US" sz="2400" dirty="0">
                <a:solidFill>
                  <a:srgbClr val="FF0000"/>
                </a:solidFill>
              </a:rPr>
              <a:t>Rate-based flow control</a:t>
            </a:r>
            <a:r>
              <a:rPr lang="en-US" sz="2400" dirty="0"/>
              <a:t>, the protocol has a built-in mechanism that limits the rate at which senders may transmit data, without using feedback from the receiver. (Transport layer)</a:t>
            </a:r>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4061732453"/>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229600" cy="1828800"/>
          </a:xfrm>
        </p:spPr>
        <p:txBody>
          <a:bodyPr>
            <a:noAutofit/>
          </a:bodyPr>
          <a:lstStyle/>
          <a:p>
            <a:pPr lvl="0" algn="ctr"/>
            <a:r>
              <a:rPr lang="en-US" sz="9600" dirty="0" smtClean="0">
                <a:solidFill>
                  <a:srgbClr val="FF0000"/>
                </a:solidFill>
                <a:latin typeface="Arial" panose="020B0604020202020204" pitchFamily="34" charset="0"/>
                <a:cs typeface="Arial" panose="020B0604020202020204" pitchFamily="34" charset="0"/>
              </a:rPr>
              <a:t>THANK YOU</a:t>
            </a:r>
            <a:endParaRPr lang="en-US" sz="96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78478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2"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3" nodeType="clickEffect">
                                  <p:stCondLst>
                                    <p:cond delay="0"/>
                                  </p:stCondLst>
                                  <p:childTnLst>
                                    <p:animRot by="21600000">
                                      <p:cBhvr>
                                        <p:cTn id="14" dur="2000" fill="hold"/>
                                        <p:tgtEl>
                                          <p:spTgt spid="2"/>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32" presetClass="emph" presetSubtype="0" fill="hold" grpId="4" nodeType="clickEffect">
                                  <p:stCondLst>
                                    <p:cond delay="0"/>
                                  </p:stCondLst>
                                  <p:childTnLst>
                                    <p:animRot by="120000">
                                      <p:cBhvr>
                                        <p:cTn id="18" dur="100" fill="hold">
                                          <p:stCondLst>
                                            <p:cond delay="0"/>
                                          </p:stCondLst>
                                        </p:cTn>
                                        <p:tgtEl>
                                          <p:spTgt spid="2"/>
                                        </p:tgtEl>
                                        <p:attrNameLst>
                                          <p:attrName>r</p:attrName>
                                        </p:attrNameLst>
                                      </p:cBhvr>
                                    </p:animRot>
                                    <p:animRot by="-240000">
                                      <p:cBhvr>
                                        <p:cTn id="19" dur="200" fill="hold">
                                          <p:stCondLst>
                                            <p:cond delay="200"/>
                                          </p:stCondLst>
                                        </p:cTn>
                                        <p:tgtEl>
                                          <p:spTgt spid="2"/>
                                        </p:tgtEl>
                                        <p:attrNameLst>
                                          <p:attrName>r</p:attrName>
                                        </p:attrNameLst>
                                      </p:cBhvr>
                                    </p:animRot>
                                    <p:animRot by="240000">
                                      <p:cBhvr>
                                        <p:cTn id="20" dur="200" fill="hold">
                                          <p:stCondLst>
                                            <p:cond delay="400"/>
                                          </p:stCondLst>
                                        </p:cTn>
                                        <p:tgtEl>
                                          <p:spTgt spid="2"/>
                                        </p:tgtEl>
                                        <p:attrNameLst>
                                          <p:attrName>r</p:attrName>
                                        </p:attrNameLst>
                                      </p:cBhvr>
                                    </p:animRot>
                                    <p:animRot by="-240000">
                                      <p:cBhvr>
                                        <p:cTn id="21" dur="200" fill="hold">
                                          <p:stCondLst>
                                            <p:cond delay="600"/>
                                          </p:stCondLst>
                                        </p:cTn>
                                        <p:tgtEl>
                                          <p:spTgt spid="2"/>
                                        </p:tgtEl>
                                        <p:attrNameLst>
                                          <p:attrName>r</p:attrName>
                                        </p:attrNameLst>
                                      </p:cBhvr>
                                    </p:animRot>
                                    <p:animRot by="120000">
                                      <p:cBhvr>
                                        <p:cTn id="22"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p:bldP spid="2" grpId="3"/>
      <p:bldP spid="2" grpId="4"/>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6" descr="question-m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81000"/>
            <a:ext cx="4673600" cy="583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943428"/>
            <a:ext cx="9067800" cy="5457371"/>
          </a:xfrm>
        </p:spPr>
        <p:txBody>
          <a:bodyPr/>
          <a:lstStyle/>
          <a:p>
            <a:r>
              <a:rPr lang="en-US" sz="2800" dirty="0" smtClean="0"/>
              <a:t>Data </a:t>
            </a:r>
            <a:r>
              <a:rPr lang="en-US" sz="2800" dirty="0"/>
              <a:t>link layer has two sub-layers</a:t>
            </a:r>
            <a:r>
              <a:rPr lang="en-US" sz="2800" dirty="0" smtClean="0"/>
              <a:t>:</a:t>
            </a:r>
          </a:p>
          <a:p>
            <a:endParaRPr lang="en-US" sz="2800" dirty="0"/>
          </a:p>
          <a:p>
            <a:r>
              <a:rPr lang="en-US" sz="2800" dirty="0" smtClean="0">
                <a:solidFill>
                  <a:srgbClr val="6666FF"/>
                </a:solidFill>
              </a:rPr>
              <a:t>Logical </a:t>
            </a:r>
            <a:r>
              <a:rPr lang="en-US" sz="2800" dirty="0">
                <a:solidFill>
                  <a:srgbClr val="6666FF"/>
                </a:solidFill>
              </a:rPr>
              <a:t>Link </a:t>
            </a:r>
            <a:r>
              <a:rPr lang="en-US" sz="2800" dirty="0" smtClean="0">
                <a:solidFill>
                  <a:srgbClr val="6666FF"/>
                </a:solidFill>
              </a:rPr>
              <a:t>Control (LLC): </a:t>
            </a:r>
          </a:p>
          <a:p>
            <a:pPr marL="109537" indent="0" algn="ctr">
              <a:buNone/>
            </a:pPr>
            <a:r>
              <a:rPr lang="en-US" sz="2800" dirty="0"/>
              <a:t> </a:t>
            </a:r>
            <a:r>
              <a:rPr lang="en-US" sz="2800" dirty="0" smtClean="0"/>
              <a:t>   </a:t>
            </a:r>
            <a:r>
              <a:rPr lang="en-US" sz="2800" dirty="0">
                <a:solidFill>
                  <a:srgbClr val="FF0000"/>
                </a:solidFill>
              </a:rPr>
              <a:t>P</a:t>
            </a:r>
            <a:r>
              <a:rPr lang="en-US" sz="2800" dirty="0" smtClean="0">
                <a:solidFill>
                  <a:srgbClr val="FF0000"/>
                </a:solidFill>
              </a:rPr>
              <a:t>rotocols</a:t>
            </a:r>
            <a:r>
              <a:rPr lang="en-US" sz="2800" dirty="0">
                <a:solidFill>
                  <a:srgbClr val="FF0000"/>
                </a:solidFill>
              </a:rPr>
              <a:t>, </a:t>
            </a:r>
            <a:r>
              <a:rPr lang="en-US" sz="2800" dirty="0" smtClean="0">
                <a:solidFill>
                  <a:srgbClr val="FF0000"/>
                </a:solidFill>
              </a:rPr>
              <a:t>Flow control</a:t>
            </a:r>
            <a:r>
              <a:rPr lang="en-US" sz="2800" dirty="0">
                <a:solidFill>
                  <a:srgbClr val="FF0000"/>
                </a:solidFill>
              </a:rPr>
              <a:t>, E</a:t>
            </a:r>
            <a:r>
              <a:rPr lang="en-US" sz="2800" dirty="0" smtClean="0">
                <a:solidFill>
                  <a:srgbClr val="FF0000"/>
                </a:solidFill>
              </a:rPr>
              <a:t>rror control</a:t>
            </a:r>
          </a:p>
          <a:p>
            <a:endParaRPr lang="en-US" sz="2800" dirty="0"/>
          </a:p>
          <a:p>
            <a:endParaRPr lang="en-US" sz="2800" dirty="0"/>
          </a:p>
          <a:p>
            <a:r>
              <a:rPr lang="en-US" sz="2800" dirty="0" smtClean="0">
                <a:solidFill>
                  <a:srgbClr val="6666FF"/>
                </a:solidFill>
              </a:rPr>
              <a:t>Media </a:t>
            </a:r>
            <a:r>
              <a:rPr lang="en-US" sz="2800" dirty="0">
                <a:solidFill>
                  <a:srgbClr val="6666FF"/>
                </a:solidFill>
              </a:rPr>
              <a:t>Access </a:t>
            </a:r>
            <a:r>
              <a:rPr lang="en-US" sz="2800" dirty="0" smtClean="0">
                <a:solidFill>
                  <a:srgbClr val="6666FF"/>
                </a:solidFill>
              </a:rPr>
              <a:t>Control (MAC):</a:t>
            </a:r>
          </a:p>
          <a:p>
            <a:pPr marL="109537" indent="0" algn="ctr">
              <a:buNone/>
            </a:pPr>
            <a:r>
              <a:rPr lang="en-US" sz="2800" dirty="0" smtClean="0">
                <a:solidFill>
                  <a:srgbClr val="FF0000"/>
                </a:solidFill>
              </a:rPr>
              <a:t>Actual </a:t>
            </a:r>
            <a:r>
              <a:rPr lang="en-US" sz="2800" dirty="0">
                <a:solidFill>
                  <a:srgbClr val="FF0000"/>
                </a:solidFill>
              </a:rPr>
              <a:t>control of </a:t>
            </a:r>
            <a:r>
              <a:rPr lang="en-US" sz="2800" dirty="0" smtClean="0">
                <a:solidFill>
                  <a:srgbClr val="FF0000"/>
                </a:solidFill>
              </a:rPr>
              <a:t>media</a:t>
            </a:r>
            <a:endParaRPr lang="en-US" sz="2800" dirty="0">
              <a:solidFill>
                <a:srgbClr val="FF0000"/>
              </a:solidFill>
            </a:endParaRPr>
          </a:p>
          <a:p>
            <a:endParaRPr lang="en-US" sz="2800" dirty="0"/>
          </a:p>
        </p:txBody>
      </p:sp>
      <p:sp>
        <p:nvSpPr>
          <p:cNvPr id="2" name="Title 1"/>
          <p:cNvSpPr>
            <a:spLocks noGrp="1"/>
          </p:cNvSpPr>
          <p:nvPr>
            <p:ph type="title"/>
          </p:nvPr>
        </p:nvSpPr>
        <p:spPr>
          <a:xfrm>
            <a:off x="228600" y="76200"/>
            <a:ext cx="8458200" cy="838200"/>
          </a:xfrm>
        </p:spPr>
        <p:txBody>
          <a:bodyPr>
            <a:normAutofit/>
          </a:bodyPr>
          <a:lstStyle/>
          <a:p>
            <a:pPr algn="ctr"/>
            <a:r>
              <a:rPr lang="en-US" sz="4400" dirty="0" smtClean="0">
                <a:solidFill>
                  <a:srgbClr val="FF0000"/>
                </a:solidFill>
              </a:rPr>
              <a:t>DATA LINK LAYER</a:t>
            </a:r>
            <a:endParaRPr lang="en-US" sz="4400" dirty="0">
              <a:solidFill>
                <a:srgbClr val="FF0000"/>
              </a:solidFill>
            </a:endParaRPr>
          </a:p>
        </p:txBody>
      </p:sp>
    </p:spTree>
    <p:extLst>
      <p:ext uri="{BB962C8B-B14F-4D97-AF65-F5344CB8AC3E}">
        <p14:creationId xmlns:p14="http://schemas.microsoft.com/office/powerpoint/2010/main" val="764821892"/>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943428"/>
            <a:ext cx="9067800" cy="5457371"/>
          </a:xfrm>
        </p:spPr>
        <p:txBody>
          <a:bodyPr/>
          <a:lstStyle/>
          <a:p>
            <a:r>
              <a:rPr lang="en-US" dirty="0"/>
              <a:t>The data link layer uses the services of the physical layer to </a:t>
            </a:r>
            <a:r>
              <a:rPr lang="en-US" dirty="0">
                <a:solidFill>
                  <a:srgbClr val="FF0000"/>
                </a:solidFill>
              </a:rPr>
              <a:t>send and receive bits over communication </a:t>
            </a:r>
            <a:r>
              <a:rPr lang="en-US" dirty="0" smtClean="0">
                <a:solidFill>
                  <a:srgbClr val="FF0000"/>
                </a:solidFill>
              </a:rPr>
              <a:t>channels</a:t>
            </a:r>
          </a:p>
          <a:p>
            <a:endParaRPr lang="en-US" sz="2800" dirty="0">
              <a:solidFill>
                <a:srgbClr val="6666FF"/>
              </a:solidFill>
            </a:endParaRPr>
          </a:p>
          <a:p>
            <a:r>
              <a:rPr lang="en-US" sz="2800" dirty="0"/>
              <a:t>It has a number of functions, including:</a:t>
            </a:r>
          </a:p>
          <a:p>
            <a:pPr marL="1074738" indent="-430213">
              <a:buFont typeface="Wingdings" panose="05000000000000000000" pitchFamily="2" charset="2"/>
              <a:buChar char="q"/>
            </a:pPr>
            <a:r>
              <a:rPr lang="en-US" sz="2800" dirty="0">
                <a:solidFill>
                  <a:srgbClr val="6666FF"/>
                </a:solidFill>
              </a:rPr>
              <a:t>Providing a well-defined service interface to the network </a:t>
            </a:r>
            <a:r>
              <a:rPr lang="en-US" sz="2800" dirty="0" smtClean="0">
                <a:solidFill>
                  <a:srgbClr val="6666FF"/>
                </a:solidFill>
              </a:rPr>
              <a:t>layer.</a:t>
            </a:r>
            <a:endParaRPr lang="en-US" sz="2800" dirty="0">
              <a:solidFill>
                <a:srgbClr val="6666FF"/>
              </a:solidFill>
            </a:endParaRPr>
          </a:p>
          <a:p>
            <a:pPr marL="1074738" indent="-430213">
              <a:buFont typeface="Wingdings" panose="05000000000000000000" pitchFamily="2" charset="2"/>
              <a:buChar char="q"/>
            </a:pPr>
            <a:r>
              <a:rPr lang="en-US" sz="2800" dirty="0">
                <a:solidFill>
                  <a:srgbClr val="6666FF"/>
                </a:solidFill>
              </a:rPr>
              <a:t>Dealing with transmission </a:t>
            </a:r>
            <a:r>
              <a:rPr lang="en-US" sz="2800" dirty="0" smtClean="0">
                <a:solidFill>
                  <a:srgbClr val="6666FF"/>
                </a:solidFill>
              </a:rPr>
              <a:t>errors.</a:t>
            </a:r>
            <a:endParaRPr lang="en-US" sz="2800" dirty="0">
              <a:solidFill>
                <a:srgbClr val="6666FF"/>
              </a:solidFill>
            </a:endParaRPr>
          </a:p>
          <a:p>
            <a:pPr marL="1074738" indent="-430213">
              <a:buFont typeface="Wingdings" panose="05000000000000000000" pitchFamily="2" charset="2"/>
              <a:buChar char="q"/>
            </a:pPr>
            <a:r>
              <a:rPr lang="en-US" sz="2800" dirty="0">
                <a:solidFill>
                  <a:srgbClr val="6666FF"/>
                </a:solidFill>
              </a:rPr>
              <a:t>Regulating the flow of </a:t>
            </a:r>
            <a:r>
              <a:rPr lang="en-US" sz="2800" dirty="0" smtClean="0">
                <a:solidFill>
                  <a:srgbClr val="6666FF"/>
                </a:solidFill>
              </a:rPr>
              <a:t>data.</a:t>
            </a:r>
            <a:endParaRPr lang="en-US" sz="2800" dirty="0">
              <a:solidFill>
                <a:srgbClr val="6666FF"/>
              </a:solidFill>
            </a:endParaRPr>
          </a:p>
          <a:p>
            <a:endParaRPr lang="en-US" sz="2800" dirty="0">
              <a:solidFill>
                <a:srgbClr val="6666FF"/>
              </a:solidFill>
            </a:endParaRPr>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4156102024"/>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pic>
        <p:nvPicPr>
          <p:cNvPr id="4" name="صورة 3"/>
          <p:cNvPicPr/>
          <p:nvPr/>
        </p:nvPicPr>
        <p:blipFill>
          <a:blip r:embed="rId2">
            <a:extLst>
              <a:ext uri="{28A0092B-C50C-407E-A947-70E740481C1C}">
                <a14:useLocalDpi xmlns:a14="http://schemas.microsoft.com/office/drawing/2010/main" val="0"/>
              </a:ext>
            </a:extLst>
          </a:blip>
          <a:stretch>
            <a:fillRect/>
          </a:stretch>
        </p:blipFill>
        <p:spPr>
          <a:xfrm>
            <a:off x="647700" y="1295400"/>
            <a:ext cx="7620000" cy="3733799"/>
          </a:xfrm>
          <a:prstGeom prst="rect">
            <a:avLst/>
          </a:prstGeom>
        </p:spPr>
      </p:pic>
      <p:sp>
        <p:nvSpPr>
          <p:cNvPr id="3" name="مستطيل 2"/>
          <p:cNvSpPr/>
          <p:nvPr/>
        </p:nvSpPr>
        <p:spPr>
          <a:xfrm>
            <a:off x="380093" y="5105400"/>
            <a:ext cx="8155214" cy="1051506"/>
          </a:xfrm>
          <a:prstGeom prst="rect">
            <a:avLst/>
          </a:prstGeom>
        </p:spPr>
        <p:txBody>
          <a:bodyPr wrap="square">
            <a:spAutoFit/>
          </a:bodyPr>
          <a:lstStyle/>
          <a:p>
            <a:pPr algn="just">
              <a:lnSpc>
                <a:spcPct val="115000"/>
              </a:lnSpc>
              <a:spcAft>
                <a:spcPts val="0"/>
              </a:spcAft>
            </a:pPr>
            <a:r>
              <a:rPr lang="en-US" sz="2800" dirty="0">
                <a:solidFill>
                  <a:srgbClr val="FF0000"/>
                </a:solidFill>
                <a:ea typeface="Calibri" panose="020F0502020204030204" pitchFamily="34" charset="0"/>
                <a:cs typeface="Arial" panose="020B0604020202020204" pitchFamily="34" charset="0"/>
              </a:rPr>
              <a:t>Frame management forms the </a:t>
            </a:r>
            <a:r>
              <a:rPr lang="en-US" sz="2800" dirty="0">
                <a:solidFill>
                  <a:srgbClr val="6666FF"/>
                </a:solidFill>
                <a:ea typeface="Calibri" panose="020F0502020204030204" pitchFamily="34" charset="0"/>
                <a:cs typeface="Arial" panose="020B0604020202020204" pitchFamily="34" charset="0"/>
              </a:rPr>
              <a:t>heart</a:t>
            </a:r>
            <a:r>
              <a:rPr lang="en-US" sz="2800" dirty="0">
                <a:solidFill>
                  <a:srgbClr val="FF0000"/>
                </a:solidFill>
                <a:ea typeface="Calibri" panose="020F0502020204030204" pitchFamily="34" charset="0"/>
                <a:cs typeface="Arial" panose="020B0604020202020204" pitchFamily="34" charset="0"/>
              </a:rPr>
              <a:t> of what the data link layer does.</a:t>
            </a:r>
            <a:endParaRPr lang="en-US"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4851890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943428"/>
            <a:ext cx="9067800" cy="5457371"/>
          </a:xfrm>
        </p:spPr>
        <p:txBody>
          <a:bodyPr/>
          <a:lstStyle/>
          <a:p>
            <a:pPr marL="109537" indent="0">
              <a:buNone/>
            </a:pPr>
            <a:r>
              <a:rPr lang="en-US" sz="2800" dirty="0">
                <a:solidFill>
                  <a:srgbClr val="6666FF"/>
                </a:solidFill>
              </a:rPr>
              <a:t>1- Services Provided to the Network </a:t>
            </a:r>
            <a:r>
              <a:rPr lang="en-US" sz="2800" dirty="0" smtClean="0">
                <a:solidFill>
                  <a:srgbClr val="6666FF"/>
                </a:solidFill>
              </a:rPr>
              <a:t>Layer</a:t>
            </a:r>
            <a:endParaRPr lang="en-US" sz="2800" dirty="0">
              <a:solidFill>
                <a:srgbClr val="6666FF"/>
              </a:solidFill>
            </a:endParaRPr>
          </a:p>
          <a:p>
            <a:r>
              <a:rPr lang="en-US" sz="2800" dirty="0"/>
              <a:t>The function of the data link layer is to provide services to the network layer. </a:t>
            </a:r>
          </a:p>
          <a:p>
            <a:pPr marL="109537" indent="0">
              <a:buNone/>
            </a:pPr>
            <a:endParaRPr lang="en-US" sz="2800" dirty="0" smtClean="0">
              <a:solidFill>
                <a:srgbClr val="6666FF"/>
              </a:solidFill>
            </a:endParaRPr>
          </a:p>
          <a:p>
            <a:r>
              <a:rPr lang="en-US" sz="2800" dirty="0" smtClean="0"/>
              <a:t>On the source machine is an entity, call it a </a:t>
            </a:r>
            <a:r>
              <a:rPr lang="en-US" sz="2800" dirty="0" smtClean="0">
                <a:solidFill>
                  <a:srgbClr val="FF0000"/>
                </a:solidFill>
              </a:rPr>
              <a:t>process</a:t>
            </a:r>
            <a:r>
              <a:rPr lang="en-US" sz="2800" dirty="0" smtClean="0"/>
              <a:t>, in the network layer that hands some bits to the data link layer for transmission to the destination. </a:t>
            </a:r>
          </a:p>
          <a:p>
            <a:endParaRPr lang="en-US" sz="2800" dirty="0"/>
          </a:p>
          <a:p>
            <a:r>
              <a:rPr lang="en-US" sz="2800" dirty="0"/>
              <a:t>The job of the data link layer is </a:t>
            </a:r>
            <a:r>
              <a:rPr lang="en-US" sz="2800" dirty="0">
                <a:solidFill>
                  <a:srgbClr val="FF0000"/>
                </a:solidFill>
              </a:rPr>
              <a:t>to transmit the bits to the destination machine </a:t>
            </a:r>
            <a:r>
              <a:rPr lang="en-US" sz="2800" dirty="0"/>
              <a:t>so they can be handed over to the network layer </a:t>
            </a:r>
            <a:r>
              <a:rPr lang="en-US" sz="2800" dirty="0" smtClean="0"/>
              <a:t>there</a:t>
            </a:r>
          </a:p>
          <a:p>
            <a:endParaRPr lang="en-US" sz="2800" dirty="0">
              <a:solidFill>
                <a:srgbClr val="6666FF"/>
              </a:solidFill>
            </a:endParaRPr>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188557794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pic>
        <p:nvPicPr>
          <p:cNvPr id="4" name="صورة 3"/>
          <p:cNvPicPr/>
          <p:nvPr/>
        </p:nvPicPr>
        <p:blipFill>
          <a:blip r:embed="rId2">
            <a:extLst>
              <a:ext uri="{28A0092B-C50C-407E-A947-70E740481C1C}">
                <a14:useLocalDpi xmlns:a14="http://schemas.microsoft.com/office/drawing/2010/main" val="0"/>
              </a:ext>
            </a:extLst>
          </a:blip>
          <a:stretch>
            <a:fillRect/>
          </a:stretch>
        </p:blipFill>
        <p:spPr>
          <a:xfrm>
            <a:off x="609600" y="1295400"/>
            <a:ext cx="7772400" cy="4724400"/>
          </a:xfrm>
          <a:prstGeom prst="rect">
            <a:avLst/>
          </a:prstGeom>
        </p:spPr>
      </p:pic>
    </p:spTree>
    <p:extLst>
      <p:ext uri="{BB962C8B-B14F-4D97-AF65-F5344CB8AC3E}">
        <p14:creationId xmlns:p14="http://schemas.microsoft.com/office/powerpoint/2010/main" val="175468400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714828"/>
            <a:ext cx="9067800" cy="5533572"/>
          </a:xfrm>
        </p:spPr>
        <p:txBody>
          <a:bodyPr/>
          <a:lstStyle/>
          <a:p>
            <a:r>
              <a:rPr lang="en-US" sz="2400" dirty="0"/>
              <a:t>The data link layer can be designed to </a:t>
            </a:r>
            <a:r>
              <a:rPr lang="en-US" sz="2400" dirty="0">
                <a:solidFill>
                  <a:srgbClr val="6666FF"/>
                </a:solidFill>
              </a:rPr>
              <a:t>offer various services</a:t>
            </a:r>
            <a:r>
              <a:rPr lang="en-US" sz="2400" dirty="0"/>
              <a:t>. The actual services that are offered </a:t>
            </a:r>
            <a:r>
              <a:rPr lang="en-US" sz="2400" dirty="0">
                <a:solidFill>
                  <a:srgbClr val="6666FF"/>
                </a:solidFill>
              </a:rPr>
              <a:t>vary from protocol to protocol</a:t>
            </a:r>
            <a:r>
              <a:rPr lang="en-US" sz="2400" dirty="0"/>
              <a:t>. </a:t>
            </a:r>
            <a:r>
              <a:rPr lang="en-US" sz="2400" dirty="0" smtClean="0"/>
              <a:t>Three </a:t>
            </a:r>
            <a:r>
              <a:rPr lang="en-US" sz="2400" dirty="0"/>
              <a:t>reasonable possibilities</a:t>
            </a:r>
            <a:r>
              <a:rPr lang="en-US" sz="2400" dirty="0" smtClean="0"/>
              <a:t>:</a:t>
            </a:r>
          </a:p>
          <a:p>
            <a:endParaRPr lang="en-US" sz="2400" dirty="0"/>
          </a:p>
          <a:p>
            <a:pPr marL="109537" indent="0">
              <a:buNone/>
            </a:pPr>
            <a:r>
              <a:rPr lang="en-US" sz="2400" dirty="0">
                <a:solidFill>
                  <a:srgbClr val="FF0000"/>
                </a:solidFill>
              </a:rPr>
              <a:t>1- Unacknowledged connectionless </a:t>
            </a:r>
            <a:r>
              <a:rPr lang="en-US" sz="2400" dirty="0" smtClean="0">
                <a:solidFill>
                  <a:srgbClr val="FF0000"/>
                </a:solidFill>
              </a:rPr>
              <a:t>service.</a:t>
            </a:r>
          </a:p>
          <a:p>
            <a:pPr marL="536575" indent="-427038">
              <a:buFont typeface="Wingdings" panose="05000000000000000000" pitchFamily="2" charset="2"/>
              <a:buChar char="q"/>
            </a:pPr>
            <a:r>
              <a:rPr lang="en-US" sz="2400" dirty="0" smtClean="0"/>
              <a:t>The source sends, the destination does not acknowledge them.</a:t>
            </a:r>
          </a:p>
          <a:p>
            <a:pPr marL="536575" indent="-427038">
              <a:buFont typeface="Wingdings" panose="05000000000000000000" pitchFamily="2" charset="2"/>
              <a:buChar char="q"/>
            </a:pPr>
            <a:r>
              <a:rPr lang="en-US" sz="2400" dirty="0" smtClean="0"/>
              <a:t>No </a:t>
            </a:r>
            <a:r>
              <a:rPr lang="en-US" sz="2400" dirty="0"/>
              <a:t>logical </a:t>
            </a:r>
            <a:r>
              <a:rPr lang="en-US" sz="2400" dirty="0" smtClean="0"/>
              <a:t>connection.</a:t>
            </a:r>
            <a:endParaRPr lang="en-US" sz="2400" dirty="0"/>
          </a:p>
          <a:p>
            <a:pPr marL="536575" indent="-427038">
              <a:buFont typeface="Wingdings" panose="05000000000000000000" pitchFamily="2" charset="2"/>
              <a:buChar char="q"/>
            </a:pPr>
            <a:r>
              <a:rPr lang="en-US" sz="2400" dirty="0" smtClean="0"/>
              <a:t>If </a:t>
            </a:r>
            <a:r>
              <a:rPr lang="en-US" sz="2400" dirty="0"/>
              <a:t>some frames are lost due to noise, recovery is up to the higher layers.</a:t>
            </a:r>
          </a:p>
          <a:p>
            <a:pPr marL="536575" indent="-427038">
              <a:buFont typeface="Wingdings" panose="05000000000000000000" pitchFamily="2" charset="2"/>
              <a:buChar char="q"/>
            </a:pPr>
            <a:r>
              <a:rPr lang="en-US" sz="2400" dirty="0" smtClean="0"/>
              <a:t>This </a:t>
            </a:r>
            <a:r>
              <a:rPr lang="en-US" sz="2400" dirty="0"/>
              <a:t>service is suitable for voice </a:t>
            </a:r>
            <a:r>
              <a:rPr lang="en-US" sz="2400" dirty="0" smtClean="0"/>
              <a:t>transmission, links </a:t>
            </a:r>
            <a:r>
              <a:rPr lang="en-US" sz="2400" dirty="0"/>
              <a:t>using highly </a:t>
            </a:r>
            <a:r>
              <a:rPr lang="en-US" sz="2400" dirty="0" smtClean="0"/>
              <a:t>reliable.</a:t>
            </a:r>
            <a:endParaRPr lang="en-US" sz="2400" dirty="0"/>
          </a:p>
          <a:p>
            <a:endParaRPr lang="en-US" sz="2400" dirty="0"/>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1804663543"/>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 y="714828"/>
            <a:ext cx="9067800" cy="5533572"/>
          </a:xfrm>
        </p:spPr>
        <p:txBody>
          <a:bodyPr/>
          <a:lstStyle/>
          <a:p>
            <a:pPr marL="109537" indent="0">
              <a:buNone/>
            </a:pPr>
            <a:r>
              <a:rPr lang="en-US" sz="2800" dirty="0">
                <a:solidFill>
                  <a:srgbClr val="FF0000"/>
                </a:solidFill>
              </a:rPr>
              <a:t>2- Acknowledged connectionless service.</a:t>
            </a:r>
          </a:p>
          <a:p>
            <a:r>
              <a:rPr lang="en-US" sz="2800" dirty="0" smtClean="0"/>
              <a:t>Each </a:t>
            </a:r>
            <a:r>
              <a:rPr lang="en-US" sz="2800" dirty="0"/>
              <a:t>frame sent by the source Data Link Layer is individually acknowledged by the destination Data Link Layer</a:t>
            </a:r>
            <a:r>
              <a:rPr lang="en-US" sz="2800" dirty="0" smtClean="0"/>
              <a:t>.</a:t>
            </a:r>
          </a:p>
          <a:p>
            <a:endParaRPr lang="en-US" sz="2800" dirty="0"/>
          </a:p>
          <a:p>
            <a:r>
              <a:rPr lang="en-US" sz="2800" dirty="0" smtClean="0"/>
              <a:t>If </a:t>
            </a:r>
            <a:r>
              <a:rPr lang="en-US" sz="2800" dirty="0"/>
              <a:t>a frame has not reached the destination safely, it can be sent again</a:t>
            </a:r>
            <a:r>
              <a:rPr lang="en-US" sz="2800" dirty="0" smtClean="0"/>
              <a:t>.</a:t>
            </a:r>
          </a:p>
          <a:p>
            <a:endParaRPr lang="en-US" sz="2800" dirty="0"/>
          </a:p>
          <a:p>
            <a:r>
              <a:rPr lang="en-US" sz="2800" dirty="0" smtClean="0"/>
              <a:t>No </a:t>
            </a:r>
            <a:r>
              <a:rPr lang="en-US" sz="2800" dirty="0"/>
              <a:t>logical connection is made before or released after the exchange of data</a:t>
            </a:r>
          </a:p>
        </p:txBody>
      </p:sp>
      <p:sp>
        <p:nvSpPr>
          <p:cNvPr id="2" name="Title 1"/>
          <p:cNvSpPr>
            <a:spLocks noGrp="1"/>
          </p:cNvSpPr>
          <p:nvPr>
            <p:ph type="title"/>
          </p:nvPr>
        </p:nvSpPr>
        <p:spPr>
          <a:xfrm>
            <a:off x="228600" y="76200"/>
            <a:ext cx="8458200" cy="838200"/>
          </a:xfrm>
        </p:spPr>
        <p:txBody>
          <a:bodyPr>
            <a:normAutofit fontScale="90000"/>
          </a:bodyPr>
          <a:lstStyle/>
          <a:p>
            <a:r>
              <a:rPr lang="en-US" sz="4400" dirty="0">
                <a:solidFill>
                  <a:srgbClr val="FF0000"/>
                </a:solidFill>
              </a:rPr>
              <a:t>DATA LINK LAYER DESIGN ISSUES</a:t>
            </a:r>
          </a:p>
        </p:txBody>
      </p:sp>
    </p:spTree>
    <p:extLst>
      <p:ext uri="{BB962C8B-B14F-4D97-AF65-F5344CB8AC3E}">
        <p14:creationId xmlns:p14="http://schemas.microsoft.com/office/powerpoint/2010/main" val="3072687783"/>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4854</TotalTime>
  <Words>1295</Words>
  <Application>Microsoft Office PowerPoint</Application>
  <PresentationFormat>عرض على الشاشة (4:3)</PresentationFormat>
  <Paragraphs>132</Paragraphs>
  <Slides>25</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25</vt:i4>
      </vt:variant>
    </vt:vector>
  </HeadingPairs>
  <TitlesOfParts>
    <vt:vector size="33" baseType="lpstr">
      <vt:lpstr>Arial</vt:lpstr>
      <vt:lpstr>Calibri</vt:lpstr>
      <vt:lpstr>Lucida Sans Unicode</vt:lpstr>
      <vt:lpstr>Verdana</vt:lpstr>
      <vt:lpstr>Wingdings</vt:lpstr>
      <vt:lpstr>Wingdings 2</vt:lpstr>
      <vt:lpstr>Wingdings 3</vt:lpstr>
      <vt:lpstr>Concourse</vt:lpstr>
      <vt:lpstr>Computer Networks</vt:lpstr>
      <vt:lpstr>DATA LINK LAYER</vt:lpstr>
      <vt:lpstr>DATA LINK LAYER</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DATA LINK LAYER DESIGN ISSUES</vt:lpstr>
      <vt:lpstr>THANK YOU</vt:lpstr>
      <vt:lpstr>عرض تقديمي في PowerPoint</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bad is selfish routing?</dc:title>
  <dc:creator>al marsa</dc:creator>
  <cp:lastModifiedBy>ooo</cp:lastModifiedBy>
  <cp:revision>311</cp:revision>
  <dcterms:created xsi:type="dcterms:W3CDTF">2010-04-29T23:38:56Z</dcterms:created>
  <dcterms:modified xsi:type="dcterms:W3CDTF">2018-11-10T17:49:40Z</dcterms:modified>
</cp:coreProperties>
</file>